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87" r:id="rId19"/>
    <p:sldId id="273" r:id="rId20"/>
    <p:sldId id="274" r:id="rId21"/>
    <p:sldId id="275" r:id="rId22"/>
    <p:sldId id="285" r:id="rId23"/>
    <p:sldId id="276" r:id="rId24"/>
    <p:sldId id="277" r:id="rId25"/>
    <p:sldId id="278" r:id="rId26"/>
    <p:sldId id="279" r:id="rId27"/>
    <p:sldId id="280" r:id="rId28"/>
    <p:sldId id="281" r:id="rId29"/>
    <p:sldId id="282" r:id="rId30"/>
    <p:sldId id="283" r:id="rId31"/>
    <p:sldId id="284" r:id="rId32"/>
    <p:sldId id="286" r:id="rId33"/>
    <p:sldId id="289" r:id="rId34"/>
    <p:sldId id="290" r:id="rId35"/>
    <p:sldId id="296" r:id="rId36"/>
    <p:sldId id="291" r:id="rId37"/>
    <p:sldId id="292" r:id="rId38"/>
    <p:sldId id="293" r:id="rId39"/>
    <p:sldId id="295" r:id="rId40"/>
    <p:sldId id="294" r:id="rId41"/>
    <p:sldId id="297" r:id="rId42"/>
    <p:sldId id="298" r:id="rId43"/>
    <p:sldId id="299" r:id="rId44"/>
    <p:sldId id="300" r:id="rId45"/>
    <p:sldId id="3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757"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5834F2-2EC5-4571-A309-F040D967E88A}" type="datetimeFigureOut">
              <a:rPr lang="en-US" smtClean="0"/>
              <a:t>4/27/2024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4102C7-2C1F-4F63-ABEB-C286C719996A}" type="slidenum">
              <a:rPr lang="en-US" smtClean="0"/>
              <a:t>‹#›</a:t>
            </a:fld>
            <a:endParaRPr lang="en-US" dirty="0"/>
          </a:p>
        </p:txBody>
      </p:sp>
    </p:spTree>
    <p:extLst>
      <p:ext uri="{BB962C8B-B14F-4D97-AF65-F5344CB8AC3E}">
        <p14:creationId xmlns:p14="http://schemas.microsoft.com/office/powerpoint/2010/main" val="197797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102C7-2C1F-4F63-ABEB-C286C719996A}" type="slidenum">
              <a:rPr lang="en-US" smtClean="0"/>
              <a:t>14</a:t>
            </a:fld>
            <a:endParaRPr lang="en-US" dirty="0"/>
          </a:p>
        </p:txBody>
      </p:sp>
    </p:spTree>
    <p:extLst>
      <p:ext uri="{BB962C8B-B14F-4D97-AF65-F5344CB8AC3E}">
        <p14:creationId xmlns:p14="http://schemas.microsoft.com/office/powerpoint/2010/main" val="1743031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4/27/2024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4/27/2024</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4/27/2024</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6188" y="4651096"/>
            <a:ext cx="6400800" cy="1752600"/>
          </a:xfrm>
        </p:spPr>
        <p:txBody>
          <a:bodyPr/>
          <a:lstStyle/>
          <a:p>
            <a:r>
              <a:rPr lang="en-GB" dirty="0" smtClean="0"/>
              <a:t>Activity Report </a:t>
            </a:r>
          </a:p>
          <a:p>
            <a:r>
              <a:rPr lang="en-GB" dirty="0" smtClean="0"/>
              <a:t>Lamin Jammeh</a:t>
            </a:r>
          </a:p>
          <a:p>
            <a:r>
              <a:rPr lang="en-GB" dirty="0" smtClean="0"/>
              <a:t>Board Chairperson</a:t>
            </a:r>
            <a:endParaRPr lang="en-US" dirty="0"/>
          </a:p>
        </p:txBody>
      </p:sp>
      <p:sp>
        <p:nvSpPr>
          <p:cNvPr id="2" name="Title 1"/>
          <p:cNvSpPr>
            <a:spLocks noGrp="1"/>
          </p:cNvSpPr>
          <p:nvPr>
            <p:ph type="ctrTitle"/>
          </p:nvPr>
        </p:nvSpPr>
        <p:spPr/>
        <p:txBody>
          <a:bodyPr/>
          <a:lstStyle/>
          <a:p>
            <a:r>
              <a:rPr lang="en-GB" dirty="0" smtClean="0"/>
              <a:t>KEYCDA 2023 Annual General Meeting </a:t>
            </a:r>
            <a:endParaRPr lang="en-US" dirty="0"/>
          </a:p>
        </p:txBody>
      </p:sp>
      <p:pic>
        <p:nvPicPr>
          <p:cNvPr id="6146"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2667000"/>
            <a:ext cx="2037977" cy="1998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002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t>Introduction </a:t>
            </a:r>
            <a:endParaRPr lang="en-US" dirty="0"/>
          </a:p>
        </p:txBody>
      </p:sp>
      <p:sp>
        <p:nvSpPr>
          <p:cNvPr id="3" name="Content Placeholder 2"/>
          <p:cNvSpPr>
            <a:spLocks noGrp="1"/>
          </p:cNvSpPr>
          <p:nvPr>
            <p:ph sz="quarter" idx="1"/>
          </p:nvPr>
        </p:nvSpPr>
        <p:spPr/>
        <p:txBody>
          <a:bodyPr>
            <a:normAutofit/>
          </a:bodyPr>
          <a:lstStyle/>
          <a:p>
            <a:r>
              <a:rPr lang="en-US" dirty="0"/>
              <a:t>Kombo East youth and Children Development Alliance (KEYCDA) is a youth and child led organization established by young people of Kombo East District with the spirit to unify and empower the young people of the District.</a:t>
            </a:r>
          </a:p>
          <a:p>
            <a:r>
              <a:rPr lang="en-US" dirty="0"/>
              <a:t>KEYCDA since inception has upheld to this spirit and continue to provide enabling environment for young people to be united and harness their innate potentials. </a:t>
            </a:r>
          </a:p>
          <a:p>
            <a:r>
              <a:rPr lang="en-US" dirty="0"/>
              <a:t>This report represents the activities conducted by the Alliance during the year under review 2023.</a:t>
            </a:r>
          </a:p>
          <a:p>
            <a:endParaRPr lang="en-US" dirty="0"/>
          </a:p>
        </p:txBody>
      </p:sp>
    </p:spTree>
    <p:extLst>
      <p:ext uri="{BB962C8B-B14F-4D97-AF65-F5344CB8AC3E}">
        <p14:creationId xmlns:p14="http://schemas.microsoft.com/office/powerpoint/2010/main" val="2573882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Objectives </a:t>
            </a:r>
            <a:endParaRPr lang="en-US" dirty="0"/>
          </a:p>
        </p:txBody>
      </p:sp>
      <p:sp>
        <p:nvSpPr>
          <p:cNvPr id="3" name="Content Placeholder 2"/>
          <p:cNvSpPr>
            <a:spLocks noGrp="1"/>
          </p:cNvSpPr>
          <p:nvPr>
            <p:ph sz="quarter" idx="1"/>
          </p:nvPr>
        </p:nvSpPr>
        <p:spPr/>
        <p:txBody>
          <a:bodyPr>
            <a:normAutofit/>
          </a:bodyPr>
          <a:lstStyle/>
          <a:p>
            <a:pPr lvl="0"/>
            <a:r>
              <a:rPr lang="en-US" dirty="0"/>
              <a:t>Seek to inform the general membership of KEYCDA and partners as to the activities conducted over the year.</a:t>
            </a:r>
          </a:p>
          <a:p>
            <a:pPr lvl="0"/>
            <a:r>
              <a:rPr lang="en-US" dirty="0"/>
              <a:t>It seek to identify our best practices and achievements </a:t>
            </a:r>
          </a:p>
          <a:p>
            <a:pPr lvl="0"/>
            <a:r>
              <a:rPr lang="en-US" dirty="0"/>
              <a:t>It seeks to identify our gaps and the way to mitigate the further occurrence of some of the challenges and mistakes we underwent during the period under review.</a:t>
            </a:r>
          </a:p>
          <a:p>
            <a:r>
              <a:rPr lang="en-US" dirty="0"/>
              <a:t>It will help guide us in the planning of our future programs and activities.</a:t>
            </a:r>
            <a:endParaRPr lang="en-US" dirty="0"/>
          </a:p>
        </p:txBody>
      </p:sp>
      <p:pic>
        <p:nvPicPr>
          <p:cNvPr id="4"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813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Main Activities </a:t>
            </a:r>
            <a:endParaRPr lang="en-US" dirty="0"/>
          </a:p>
        </p:txBody>
      </p:sp>
      <p:sp>
        <p:nvSpPr>
          <p:cNvPr id="3" name="Content Placeholder 2"/>
          <p:cNvSpPr>
            <a:spLocks noGrp="1"/>
          </p:cNvSpPr>
          <p:nvPr>
            <p:ph sz="quarter" idx="1"/>
          </p:nvPr>
        </p:nvSpPr>
        <p:spPr/>
        <p:txBody>
          <a:bodyPr/>
          <a:lstStyle/>
          <a:p>
            <a:pPr marL="0" indent="0">
              <a:buNone/>
            </a:pPr>
            <a:r>
              <a:rPr lang="en-US" dirty="0"/>
              <a:t>During the year under review, KEYCDA embarks on series of activities both within and outside the District. Below are some of the activities recorded: </a:t>
            </a:r>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dirty="0"/>
          </a:p>
        </p:txBody>
      </p:sp>
      <p:pic>
        <p:nvPicPr>
          <p:cNvPr id="4"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234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Capacity Building </a:t>
            </a:r>
            <a:endParaRPr lang="en-US" dirty="0"/>
          </a:p>
        </p:txBody>
      </p:sp>
      <p:sp>
        <p:nvSpPr>
          <p:cNvPr id="3" name="Content Placeholder 2"/>
          <p:cNvSpPr>
            <a:spLocks noGrp="1"/>
          </p:cNvSpPr>
          <p:nvPr>
            <p:ph sz="quarter" idx="1"/>
          </p:nvPr>
        </p:nvSpPr>
        <p:spPr/>
        <p:txBody>
          <a:bodyPr/>
          <a:lstStyle/>
          <a:p>
            <a:pPr marL="0" indent="0">
              <a:buNone/>
            </a:pPr>
            <a:r>
              <a:rPr lang="en-US" dirty="0"/>
              <a:t>KEYCDA has organised series of capacity building initiative for the young people of District but equally members of the organization participated in different capacity building programs organised by partners and other organizations.</a:t>
            </a:r>
          </a:p>
          <a:p>
            <a:endParaRPr lang="en-US" dirty="0"/>
          </a:p>
        </p:txBody>
      </p:sp>
      <p:pic>
        <p:nvPicPr>
          <p:cNvPr id="4"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600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838200"/>
          </a:xfrm>
        </p:spPr>
        <p:txBody>
          <a:bodyPr>
            <a:normAutofit fontScale="90000"/>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sz="3100" b="1" dirty="0" smtClean="0"/>
              <a:t>KEYCDA </a:t>
            </a:r>
            <a:r>
              <a:rPr lang="en-US" sz="3100" b="1" dirty="0"/>
              <a:t>Innovative Leadership Program (KILP</a:t>
            </a:r>
            <a:r>
              <a:rPr lang="en-US" sz="3100" b="1" dirty="0" smtClean="0"/>
              <a:t>)</a:t>
            </a:r>
            <a:endParaRPr lang="en-US" sz="3100" dirty="0"/>
          </a:p>
        </p:txBody>
      </p:sp>
      <p:sp>
        <p:nvSpPr>
          <p:cNvPr id="4" name="Content Placeholder 3"/>
          <p:cNvSpPr>
            <a:spLocks noGrp="1"/>
          </p:cNvSpPr>
          <p:nvPr>
            <p:ph sz="half" idx="1"/>
          </p:nvPr>
        </p:nvSpPr>
        <p:spPr/>
        <p:txBody>
          <a:bodyPr>
            <a:normAutofit fontScale="92500" lnSpcReduction="20000"/>
          </a:bodyPr>
          <a:lstStyle/>
          <a:p>
            <a:r>
              <a:rPr lang="en-US" dirty="0"/>
              <a:t>KEYCDA inaugurated the maiden Leadership Program. The KILP program is designed to inculcate and nurture responsible leadership concept for sustainable community development into the young people.</a:t>
            </a:r>
          </a:p>
          <a:p>
            <a:r>
              <a:rPr lang="en-US" dirty="0"/>
              <a:t>The program came as a result of the leadership gaps seen to be existing within our communities and the country at large. </a:t>
            </a:r>
          </a:p>
        </p:txBody>
      </p:sp>
      <p:sp>
        <p:nvSpPr>
          <p:cNvPr id="5" name="Content Placeholder 4"/>
          <p:cNvSpPr>
            <a:spLocks noGrp="1"/>
          </p:cNvSpPr>
          <p:nvPr>
            <p:ph sz="half" idx="2"/>
          </p:nvPr>
        </p:nvSpPr>
        <p:spPr/>
        <p:txBody>
          <a:bodyPr>
            <a:normAutofit fontScale="92500" lnSpcReduction="20000"/>
          </a:bodyPr>
          <a:lstStyle/>
          <a:p>
            <a:r>
              <a:rPr lang="en-US" dirty="0"/>
              <a:t>The program has successfully graduated nineteen young people from within Kombo East and Beyond as its first cohort.</a:t>
            </a:r>
          </a:p>
          <a:p>
            <a:r>
              <a:rPr lang="en-US" dirty="0"/>
              <a:t>We are happy to report that, the program has indeed benefited the participants, the manifestation of which is the launching of a street light project by one of the participants in her community. All the participants have their own project to run within their various communities.</a:t>
            </a:r>
          </a:p>
          <a:p>
            <a:pPr marL="0" indent="0">
              <a:buNone/>
            </a:pPr>
            <a:endParaRPr lang="en-US" dirty="0"/>
          </a:p>
          <a:p>
            <a:endParaRPr lang="en-US" dirty="0"/>
          </a:p>
        </p:txBody>
      </p:sp>
      <p:pic>
        <p:nvPicPr>
          <p:cNvPr id="7" name="Picture 2" descr="C:\Users\COP GAMBIA 06\PERSONAL STUFF\KEYCDA 2\New folder\logo keycd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6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01625" y="2201049"/>
            <a:ext cx="4038600" cy="3022639"/>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066800" cy="1046285"/>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13275" y="1524000"/>
            <a:ext cx="4302125" cy="3769612"/>
          </a:xfrm>
          <a:prstGeom prst="rect">
            <a:avLst/>
          </a:prstGeom>
          <a:ln>
            <a:noFill/>
          </a:ln>
          <a:effectLst>
            <a:softEdge rad="112500"/>
          </a:effectLst>
        </p:spPr>
      </p:pic>
    </p:spTree>
    <p:extLst>
      <p:ext uri="{BB962C8B-B14F-4D97-AF65-F5344CB8AC3E}">
        <p14:creationId xmlns:p14="http://schemas.microsoft.com/office/powerpoint/2010/main" val="2098384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315200" cy="762000"/>
          </a:xfrm>
        </p:spPr>
        <p:txBody>
          <a:bodyPr>
            <a:noAutofit/>
          </a:bodyPr>
          <a:lstStyle/>
          <a:p>
            <a:r>
              <a:rPr lang="en-US" sz="2400" b="1" dirty="0" smtClean="0"/>
              <a:t/>
            </a:r>
            <a:br>
              <a:rPr lang="en-US" sz="2400" b="1" dirty="0" smtClean="0"/>
            </a:br>
            <a:r>
              <a:rPr lang="en-US" sz="2400" b="1" dirty="0" smtClean="0"/>
              <a:t>Members </a:t>
            </a:r>
            <a:r>
              <a:rPr lang="en-US" sz="2400" b="1" dirty="0"/>
              <a:t>of KEYCDA Attended Youth Connekt. </a:t>
            </a:r>
            <a:r>
              <a:rPr lang="en-US" sz="2400" b="1" dirty="0" smtClean="0"/>
              <a:t>Gambia 2.0</a:t>
            </a:r>
            <a:endParaRPr lang="en-US" sz="2400" dirty="0"/>
          </a:p>
        </p:txBody>
      </p:sp>
      <p:sp>
        <p:nvSpPr>
          <p:cNvPr id="8" name="Content Placeholder 7"/>
          <p:cNvSpPr>
            <a:spLocks noGrp="1"/>
          </p:cNvSpPr>
          <p:nvPr>
            <p:ph sz="half" idx="1"/>
          </p:nvPr>
        </p:nvSpPr>
        <p:spPr/>
        <p:txBody>
          <a:bodyPr>
            <a:normAutofit fontScale="92500"/>
          </a:bodyPr>
          <a:lstStyle/>
          <a:p>
            <a:pPr marL="0" indent="0">
              <a:buNone/>
            </a:pPr>
            <a:r>
              <a:rPr lang="en-US" dirty="0"/>
              <a:t>As part of our empowerment promise, Binta Gibba, The Vice chairperson of KEYCDA and Salifu Darboe a member of the District Children Committee and clerk of the children Parliament WCR attended youth connect. This convergence is considered to be one of the most important youth gathering in the Gambia organised by National youth council</a:t>
            </a:r>
            <a:r>
              <a:rPr lang="en-US" dirty="0" smtClean="0"/>
              <a:t>.</a:t>
            </a:r>
            <a:endParaRPr lang="en-US" dirty="0"/>
          </a:p>
        </p:txBody>
      </p:sp>
      <p:pic>
        <p:nvPicPr>
          <p:cNvPr id="10" name="Content Placeholder 9"/>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0" y="1600200"/>
            <a:ext cx="4038600" cy="2176356"/>
          </a:xfrm>
          <a:prstGeom prst="rect">
            <a:avLst/>
          </a:prstGeom>
          <a:ln>
            <a:noFill/>
          </a:ln>
          <a:effectLst>
            <a:softEdge rad="112500"/>
          </a:effectLst>
        </p:spPr>
      </p:pic>
      <p:pic>
        <p:nvPicPr>
          <p:cNvPr id="11"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890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623048" cy="838200"/>
          </a:xfrm>
        </p:spPr>
        <p:txBody>
          <a:bodyPr>
            <a:normAutofit fontScale="90000"/>
          </a:bodyPr>
          <a:lstStyle/>
          <a:p>
            <a:r>
              <a:rPr lang="en-US" b="1" dirty="0"/>
              <a:t>Marketing and advertisement </a:t>
            </a:r>
            <a:r>
              <a:rPr lang="en-US" b="1" dirty="0" smtClean="0"/>
              <a:t>training</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Two of the members of the Alliance, Jalika Njie </a:t>
            </a:r>
            <a:r>
              <a:rPr lang="en-US" dirty="0" smtClean="0"/>
              <a:t>Treasurer, </a:t>
            </a:r>
            <a:r>
              <a:rPr lang="en-US" dirty="0"/>
              <a:t>District Assembly for the welfare of girls and Young women and Yusupha Jarju, Deputy Communication officer attended a day long Marketing and advertisement training organized by GYIN Gambia. The package is part of the strategies of the Board to enhance the capacity of young people within Kombo East District.</a:t>
            </a:r>
          </a:p>
          <a:p>
            <a:endParaRPr lang="en-US" dirty="0"/>
          </a:p>
        </p:txBody>
      </p:sp>
      <p:sp>
        <p:nvSpPr>
          <p:cNvPr id="4" name="Content Placeholder 3"/>
          <p:cNvSpPr>
            <a:spLocks noGrp="1"/>
          </p:cNvSpPr>
          <p:nvPr>
            <p:ph sz="half" idx="2"/>
          </p:nvPr>
        </p:nvSpPr>
        <p:spPr/>
        <p:txBody>
          <a:bodyPr>
            <a:normAutofit fontScale="92500" lnSpcReduction="10000"/>
          </a:bodyPr>
          <a:lstStyle/>
          <a:p>
            <a:endParaRPr lang="en-US" dirty="0"/>
          </a:p>
        </p:txBody>
      </p:sp>
      <p:pic>
        <p:nvPicPr>
          <p:cNvPr id="5" name="Picture 4" descr="C:\Users\COP GAMBIA 06\Downloads\393213700_810712357727474_5245072022499451502_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524000"/>
            <a:ext cx="3962400" cy="2057400"/>
          </a:xfrm>
          <a:prstGeom prst="rect">
            <a:avLst/>
          </a:prstGeom>
          <a:ln>
            <a:noFill/>
          </a:ln>
          <a:effectLst>
            <a:softEdge rad="112500"/>
          </a:effectLst>
        </p:spPr>
      </p:pic>
      <p:pic>
        <p:nvPicPr>
          <p:cNvPr id="6" name="Picture 5" descr="C:\Users\COP GAMBIA 06\Downloads\391630681_810712487727461_5282199417404212009_n.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581400"/>
            <a:ext cx="4114800" cy="2514600"/>
          </a:xfrm>
          <a:prstGeom prst="rect">
            <a:avLst/>
          </a:prstGeom>
          <a:ln>
            <a:noFill/>
          </a:ln>
          <a:effectLst>
            <a:softEdge rad="112500"/>
          </a:effectLst>
        </p:spPr>
      </p:pic>
      <p:pic>
        <p:nvPicPr>
          <p:cNvPr id="7" name="Picture 2" descr="C:\Users\COP GAMBIA 06\PERSONAL STUFF\KEYCDA 2\New folder\logo keycd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00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Chaperone’s Training </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a:t>KEYCDA concludes a 4 weeks long training of chaperones under the KEYCDA Innovative Leadership Program (KILP). As part of its design, the program is required to recruit five chaperones who will serve as coaches and guidance for the program. A call for application was sent where many youth apply and a thorough interview and scrutiny five young were selected and trained for 4 weeks to understand the concept of the </a:t>
            </a:r>
            <a:r>
              <a:rPr lang="en-US" dirty="0" smtClean="0"/>
              <a:t>program.</a:t>
            </a:r>
            <a:endParaRPr lang="en-US" b="1" dirty="0"/>
          </a:p>
        </p:txBody>
      </p:sp>
      <p:sp>
        <p:nvSpPr>
          <p:cNvPr id="4" name="Content Placeholder 3"/>
          <p:cNvSpPr>
            <a:spLocks noGrp="1"/>
          </p:cNvSpPr>
          <p:nvPr>
            <p:ph sz="half" idx="2"/>
          </p:nvPr>
        </p:nvSpPr>
        <p:spPr/>
        <p:txBody>
          <a:bodyPr>
            <a:normAutofit fontScale="92500" lnSpcReduction="20000"/>
          </a:bodyPr>
          <a:lstStyle/>
          <a:p>
            <a:endParaRPr lang="en-US" dirty="0"/>
          </a:p>
        </p:txBody>
      </p:sp>
      <p:pic>
        <p:nvPicPr>
          <p:cNvPr id="5" name="Picture 4" descr="C:\Users\COP GAMBIA 06\Downloads\376629229_216385251439544_2012386534368015232_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2564" y="1676399"/>
            <a:ext cx="3811836" cy="1981201"/>
          </a:xfrm>
          <a:prstGeom prst="rect">
            <a:avLst/>
          </a:prstGeom>
          <a:ln>
            <a:noFill/>
          </a:ln>
          <a:effectLst>
            <a:softEdge rad="112500"/>
          </a:effectLst>
        </p:spPr>
      </p:pic>
      <p:pic>
        <p:nvPicPr>
          <p:cNvPr id="1026" name="Picture 2" descr="C:\Users\COP GAMBIA 06\Desktop\IMG-20230820-WA00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2564" y="3646157"/>
            <a:ext cx="3811836" cy="22752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descr="C:\Users\COP GAMBIA 06\PERSONAL STUFF\KEYCDA 2\New folder\logo keycd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42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838200"/>
          </a:xfrm>
        </p:spPr>
        <p:txBody>
          <a:bodyPr>
            <a:normAutofit fontScale="90000"/>
          </a:bodyPr>
          <a:lstStyle/>
          <a:p>
            <a:r>
              <a:rPr lang="en-US" b="1" dirty="0"/>
              <a:t>KEYCDA at the WCR Youth Summer Camp </a:t>
            </a:r>
            <a:r>
              <a:rPr lang="en-US" b="1" dirty="0" smtClean="0"/>
              <a:t>2023</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a:t>A week-long convergence is being held at Bottrop UBS/SSS from September 1–8, 2023, and several members of the children's committee and the youth committee under the Kombo East Youth and Children Development Alliance were in attendance.</a:t>
            </a:r>
          </a:p>
          <a:p>
            <a:pPr marL="0" indent="0">
              <a:buNone/>
            </a:pPr>
            <a:r>
              <a:rPr lang="en-US" dirty="0"/>
              <a:t>Participants were taken through numerous thematic subfields, such as Child rights, Gender Based Violence, Leadership, Peace and Security, and Sports Administration.</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64323" y="1371600"/>
            <a:ext cx="3511153" cy="4681538"/>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708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990600"/>
          </a:xfrm>
        </p:spPr>
        <p:txBody>
          <a:bodyPr>
            <a:normAutofit fontScale="90000"/>
          </a:bodyPr>
          <a:lstStyle/>
          <a:p>
            <a:r>
              <a:rPr lang="en-US" b="1" dirty="0"/>
              <a:t>Leadership Training for Gambia College Student </a:t>
            </a:r>
            <a:r>
              <a:rPr lang="en-US" b="1" dirty="0" smtClean="0"/>
              <a:t>Association</a:t>
            </a:r>
            <a:endParaRPr lang="en-US" dirty="0"/>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a:t>Through our KEYCDA Innovative Leadership Program (KILP), we conducted two days leadership training for the executives of the Student Teachers Association (STA) of the Gambia College. </a:t>
            </a:r>
          </a:p>
          <a:p>
            <a:pPr marL="0" indent="0">
              <a:buNone/>
            </a:pPr>
            <a:r>
              <a:rPr lang="en-US" dirty="0"/>
              <a:t>The Training program part of our adhoc services provided to institution and group’s base on their request. Special Thanks to our Board Chairperson Mr. Lamin MS Jammeh who also double as the lead Trainer and Madam Binta Gibba, The Vice Chairperson and the Coordinator KILP for their wonderful deliberations.</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495800" y="1828800"/>
            <a:ext cx="4529666" cy="3657600"/>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279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1044820"/>
          </a:xfrm>
        </p:spPr>
        <p:txBody>
          <a:bodyPr>
            <a:noAutofit/>
          </a:bodyPr>
          <a:lstStyle/>
          <a:p>
            <a:r>
              <a:rPr lang="en-US" sz="2400" b="1" dirty="0"/>
              <a:t>KEYCDA - GYIN Gambia Entrepreneurship Training For the Youth of Kombo East </a:t>
            </a:r>
            <a:r>
              <a:rPr lang="en-US" sz="2400" b="1" dirty="0" smtClean="0"/>
              <a:t>District</a:t>
            </a:r>
            <a:endParaRPr lang="en-US" sz="3200"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KEYCDA in </a:t>
            </a:r>
            <a:r>
              <a:rPr lang="en-US" dirty="0"/>
              <a:t>partnership with GYIN Gambia Chapter organized a 2 days capacity building training for 25 young people (youth) within the District.</a:t>
            </a:r>
          </a:p>
          <a:p>
            <a:pPr marL="0" indent="0">
              <a:buNone/>
            </a:pPr>
            <a:r>
              <a:rPr lang="en-US" dirty="0"/>
              <a:t>The capacity building training was centered on Entrepreneurship with the tagline (is this the right venture for your business?) </a:t>
            </a:r>
            <a:r>
              <a:rPr lang="en-US" dirty="0" smtClean="0"/>
              <a:t>the participants were </a:t>
            </a:r>
            <a:r>
              <a:rPr lang="en-US" dirty="0"/>
              <a:t>taken through the following courses:</a:t>
            </a:r>
          </a:p>
          <a:p>
            <a:r>
              <a:rPr lang="en-US" dirty="0" smtClean="0"/>
              <a:t>Leadership </a:t>
            </a:r>
            <a:r>
              <a:rPr lang="en-US" dirty="0"/>
              <a:t>and Entrepreneurship Skills</a:t>
            </a:r>
          </a:p>
          <a:p>
            <a:r>
              <a:rPr lang="en-US" dirty="0" smtClean="0"/>
              <a:t>Developing </a:t>
            </a:r>
            <a:r>
              <a:rPr lang="en-US" dirty="0"/>
              <a:t>a Business Idea and Model </a:t>
            </a:r>
          </a:p>
          <a:p>
            <a:r>
              <a:rPr lang="en-US" dirty="0" smtClean="0"/>
              <a:t>Business </a:t>
            </a:r>
            <a:r>
              <a:rPr lang="en-US" dirty="0"/>
              <a:t>Formalization </a:t>
            </a:r>
          </a:p>
          <a:p>
            <a:r>
              <a:rPr lang="en-US" dirty="0" smtClean="0"/>
              <a:t>Customer </a:t>
            </a:r>
            <a:r>
              <a:rPr lang="en-US" dirty="0"/>
              <a:t>Relation</a:t>
            </a:r>
          </a:p>
          <a:p>
            <a:r>
              <a:rPr lang="en-US" dirty="0" smtClean="0"/>
              <a:t>Market </a:t>
            </a:r>
            <a:r>
              <a:rPr lang="en-US" dirty="0"/>
              <a:t>and Competitor Analysis </a:t>
            </a:r>
          </a:p>
          <a:p>
            <a:r>
              <a:rPr lang="en-US" dirty="0" smtClean="0"/>
              <a:t>Developing </a:t>
            </a:r>
            <a:r>
              <a:rPr lang="en-US" dirty="0"/>
              <a:t>a Communication Strategy.</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199" y="1752600"/>
            <a:ext cx="4240423" cy="3733800"/>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881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838200"/>
          </a:xfrm>
        </p:spPr>
        <p:txBody>
          <a:bodyPr>
            <a:noAutofit/>
          </a:bodyPr>
          <a:lstStyle/>
          <a:p>
            <a:r>
              <a:rPr lang="en-US" sz="2400" b="1" dirty="0"/>
              <a:t>Capacity Building Training for the Executives of the Girls Assembly</a:t>
            </a:r>
            <a:endParaRPr lang="en-US" sz="2400" b="1"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a:t>In our quest to empower youth and children of Kombo East District, KEYCDA Successfully conducted a day capacity building training on the concept of KEYCDA and sexual reproductive health for the new executive of the District Assembly for the welfare of Girls and young women. This is in line with our strategy plan 2022-2023 under strategy component 1</a:t>
            </a:r>
            <a:r>
              <a:rPr lang="en-US" b="1" i="1" dirty="0"/>
              <a:t>: Youth Empowerment and Development</a:t>
            </a:r>
            <a:r>
              <a:rPr lang="en-US" dirty="0"/>
              <a:t>.</a:t>
            </a:r>
          </a:p>
          <a:p>
            <a:endParaRPr lang="en-US" dirty="0"/>
          </a:p>
        </p:txBody>
      </p:sp>
      <p:sp>
        <p:nvSpPr>
          <p:cNvPr id="4" name="Content Placeholder 3"/>
          <p:cNvSpPr>
            <a:spLocks noGrp="1"/>
          </p:cNvSpPr>
          <p:nvPr>
            <p:ph sz="half" idx="2"/>
          </p:nvPr>
        </p:nvSpPr>
        <p:spPr/>
        <p:txBody>
          <a:bodyPr>
            <a:normAutofit fontScale="92500" lnSpcReduction="20000"/>
          </a:bodyPr>
          <a:lstStyle/>
          <a:p>
            <a:endParaRPr lang="en-US" dirty="0"/>
          </a:p>
        </p:txBody>
      </p:sp>
      <p:pic>
        <p:nvPicPr>
          <p:cNvPr id="5" name="Picture 4" descr="C:\Users\COP GAMBIA 06\Downloads\354562081_158700743874662_644494345997833083_n.jpg"/>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00200"/>
            <a:ext cx="4114800" cy="3810000"/>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787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318248" cy="762000"/>
          </a:xfrm>
        </p:spPr>
        <p:txBody>
          <a:bodyPr>
            <a:normAutofit fontScale="90000"/>
          </a:bodyPr>
          <a:lstStyle/>
          <a:p>
            <a:r>
              <a:rPr lang="en-US" sz="3100" b="1" dirty="0" smtClean="0"/>
              <a:t/>
            </a:r>
            <a:br>
              <a:rPr lang="en-US" sz="3100" b="1" dirty="0" smtClean="0"/>
            </a:br>
            <a:r>
              <a:rPr lang="en-US" sz="2200" b="1" dirty="0" smtClean="0"/>
              <a:t/>
            </a:r>
            <a:br>
              <a:rPr lang="en-US" sz="2200" b="1" dirty="0" smtClean="0"/>
            </a:br>
            <a:r>
              <a:rPr lang="en-US" sz="2200" b="1" dirty="0"/>
              <a:t/>
            </a:r>
            <a:br>
              <a:rPr lang="en-US" sz="2200" b="1" dirty="0"/>
            </a:br>
            <a:r>
              <a:rPr lang="en-US" sz="2200" b="1" dirty="0" smtClean="0"/>
              <a:t/>
            </a:r>
            <a:br>
              <a:rPr lang="en-US" sz="2200" b="1" dirty="0" smtClean="0"/>
            </a:br>
            <a:r>
              <a:rPr lang="en-US" sz="2200" b="1" dirty="0"/>
              <a:t/>
            </a:r>
            <a:br>
              <a:rPr lang="en-US" sz="2200" b="1" dirty="0"/>
            </a:br>
            <a:r>
              <a:rPr lang="en-US" sz="2700" b="1" dirty="0"/>
              <a:t>Training on Child Rights and Protection for the members of the Children </a:t>
            </a:r>
            <a:r>
              <a:rPr lang="en-US" sz="2700" b="1" dirty="0" smtClean="0"/>
              <a:t>Committee</a:t>
            </a:r>
            <a:endParaRPr lang="en-US" sz="2700" b="1" dirty="0"/>
          </a:p>
        </p:txBody>
      </p:sp>
      <p:sp>
        <p:nvSpPr>
          <p:cNvPr id="3" name="Content Placeholder 2"/>
          <p:cNvSpPr>
            <a:spLocks noGrp="1"/>
          </p:cNvSpPr>
          <p:nvPr>
            <p:ph sz="half" idx="1"/>
          </p:nvPr>
        </p:nvSpPr>
        <p:spPr/>
        <p:txBody>
          <a:bodyPr>
            <a:normAutofit fontScale="92500"/>
          </a:bodyPr>
          <a:lstStyle/>
          <a:p>
            <a:pPr marL="0" indent="0">
              <a:buNone/>
            </a:pPr>
            <a:r>
              <a:rPr lang="en-US" dirty="0"/>
              <a:t>KEYCDA organised two days capacity building training for the executive of the children committee. The training which is in a form of training of trainers was aimed at enhancing their understanding on the child rights and protection. The members are expected to conduct a similar training for the members of the student leadership within the schools in Kombo East District.</a:t>
            </a:r>
          </a:p>
          <a:p>
            <a:endParaRPr lang="en-US" dirty="0"/>
          </a:p>
        </p:txBody>
      </p:sp>
      <p:pic>
        <p:nvPicPr>
          <p:cNvPr id="5" name="Content Placeholder 4" descr="C:\Users\COP GAMBIA 06\Downloads\369606846_207272465684156_6001459944902904604_n.jpg"/>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371600"/>
            <a:ext cx="4343400" cy="2438400"/>
          </a:xfrm>
          <a:prstGeom prst="rect">
            <a:avLst/>
          </a:prstGeom>
          <a:ln>
            <a:noFill/>
          </a:ln>
          <a:effectLst>
            <a:softEdge rad="112500"/>
          </a:effectLst>
        </p:spPr>
      </p:pic>
      <p:pic>
        <p:nvPicPr>
          <p:cNvPr id="2050" name="Picture 2" descr="C:\Users\COP GAMBIA 06\Desktop\IMG-20230826-WA00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829050"/>
            <a:ext cx="4191000" cy="2514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descr="C:\Users\COP GAMBIA 06\PERSONAL STUFF\KEYCDA 2\New folder\logo keycd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661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623048" cy="685800"/>
          </a:xfrm>
        </p:spPr>
        <p:txBody>
          <a:bodyPr>
            <a:normAutofit fontScale="90000"/>
          </a:bodyPr>
          <a:lstStyle/>
          <a:p>
            <a:r>
              <a:rPr lang="en-US" sz="2800" b="1" dirty="0"/>
              <a:t>Advocacy on child right Protection held in </a:t>
            </a:r>
            <a:r>
              <a:rPr lang="en-US" sz="2800" b="1" dirty="0" smtClean="0"/>
              <a:t>Thies</a:t>
            </a:r>
            <a:endParaRPr lang="en-US" sz="2800" dirty="0"/>
          </a:p>
        </p:txBody>
      </p:sp>
      <p:sp>
        <p:nvSpPr>
          <p:cNvPr id="3" name="Content Placeholder 2"/>
          <p:cNvSpPr>
            <a:spLocks noGrp="1"/>
          </p:cNvSpPr>
          <p:nvPr>
            <p:ph sz="half" idx="1"/>
          </p:nvPr>
        </p:nvSpPr>
        <p:spPr/>
        <p:txBody>
          <a:bodyPr>
            <a:normAutofit/>
          </a:bodyPr>
          <a:lstStyle/>
          <a:p>
            <a:pPr marL="0" indent="0">
              <a:buNone/>
            </a:pPr>
            <a:r>
              <a:rPr lang="en-US" dirty="0"/>
              <a:t>KEYCDA supported the attendance of   one of the Executive members of the children committee Buba Kassama in week long training on child protection held in Thies Senegal. This is as a result of our partnership with coordination of working Children Youth of The Gambia.</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495800" y="1600200"/>
            <a:ext cx="4470400" cy="3352800"/>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157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546848" cy="762000"/>
          </a:xfrm>
        </p:spPr>
        <p:txBody>
          <a:bodyPr>
            <a:normAutofit fontScale="90000"/>
          </a:bodyPr>
          <a:lstStyle/>
          <a:p>
            <a:r>
              <a:rPr lang="en-US" sz="2700" b="1" dirty="0" smtClean="0"/>
              <a:t/>
            </a:r>
            <a:br>
              <a:rPr lang="en-US" sz="2700" b="1" dirty="0" smtClean="0"/>
            </a:br>
            <a:r>
              <a:rPr lang="en-US" sz="2700" b="1" dirty="0"/>
              <a:t/>
            </a:r>
            <a:br>
              <a:rPr lang="en-US" sz="2700" b="1" dirty="0"/>
            </a:br>
            <a:r>
              <a:rPr lang="en-US" sz="2200" b="1" dirty="0" smtClean="0"/>
              <a:t>Residential </a:t>
            </a:r>
            <a:r>
              <a:rPr lang="en-US" sz="2200" b="1" dirty="0"/>
              <a:t>Advocacy workshop, Held in Papaya Residence in Bijilo 16th – 21st August, 2023</a:t>
            </a:r>
            <a:r>
              <a:rPr lang="en-US" sz="3100" b="1" dirty="0" smtClean="0"/>
              <a:t>.</a:t>
            </a:r>
            <a:endParaRPr lang="en-US" sz="3100"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a:t>Coordination of working children and youth of the Gambia with the financial support from Swedish international Development cooperation Agency(SIDA) organised a 5 days capacity building on the development of advocacy plan for child-led organization in the Gambia. KEYCDA as a partner organization was represented by the 1</a:t>
            </a:r>
            <a:r>
              <a:rPr lang="en-US" baseline="30000" dirty="0"/>
              <a:t>st</a:t>
            </a:r>
            <a:r>
              <a:rPr lang="en-US" dirty="0"/>
              <a:t> Vice chairperson of the Children Committee Arabiatou Touray.</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19600" y="1752599"/>
            <a:ext cx="4267200" cy="4031255"/>
          </a:xfrm>
          <a:prstGeom prst="rect">
            <a:avLst/>
          </a:prstGeom>
          <a:ln>
            <a:noFill/>
          </a:ln>
          <a:effectLst>
            <a:softEdge rad="112500"/>
          </a:effectLst>
        </p:spPr>
      </p:pic>
      <p:pic>
        <p:nvPicPr>
          <p:cNvPr id="6" name="Picture 2" descr="C:\Users\COP GAMBIA 06\PERSONAL STUFF\KEYCDA 2\New folder\logo keyc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52400"/>
            <a:ext cx="1143000" cy="112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001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Workshop on Child Participation</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n-GB" dirty="0" smtClean="0"/>
              <a:t>Through our partnership with </a:t>
            </a:r>
            <a:r>
              <a:rPr lang="en-US" dirty="0"/>
              <a:t>coordination of working Children Youth of The Gambia.</a:t>
            </a:r>
          </a:p>
          <a:p>
            <a:pPr marL="0" indent="0">
              <a:buNone/>
            </a:pPr>
            <a:r>
              <a:rPr lang="en-US" dirty="0" smtClean="0"/>
              <a:t>The 1</a:t>
            </a:r>
            <a:r>
              <a:rPr lang="en-US" baseline="30000" dirty="0" smtClean="0"/>
              <a:t>st</a:t>
            </a:r>
            <a:r>
              <a:rPr lang="en-US" dirty="0" smtClean="0"/>
              <a:t> vice chairperson of the children committee attended a 5 days training child participation organised by MAEJT from the 23</a:t>
            </a:r>
            <a:r>
              <a:rPr lang="en-US" baseline="30000" dirty="0" smtClean="0"/>
              <a:t>rd</a:t>
            </a:r>
            <a:r>
              <a:rPr lang="en-US" dirty="0" smtClean="0"/>
              <a:t> – 28</a:t>
            </a:r>
            <a:r>
              <a:rPr lang="en-US" baseline="30000" dirty="0" smtClean="0"/>
              <a:t>th</a:t>
            </a:r>
            <a:r>
              <a:rPr lang="en-US" dirty="0" smtClean="0"/>
              <a:t> November, 2023 at enda Madasahel center, in Mbour Senegal. The workshop was aimed at strengthening effective child participation in  our various communities. Participant were drawn from different west African Countries. </a:t>
            </a:r>
            <a:r>
              <a:rPr lang="en-GB" dirty="0" smtClean="0"/>
              <a:t> </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48200" y="1524000"/>
            <a:ext cx="4191000" cy="2712244"/>
          </a:xfrm>
          <a:prstGeom prst="rect">
            <a:avLst/>
          </a:prstGeom>
          <a:ln>
            <a:noFill/>
          </a:ln>
          <a:effectLst>
            <a:softEdge rad="112500"/>
          </a:effectLst>
        </p:spPr>
      </p:pic>
      <p:pic>
        <p:nvPicPr>
          <p:cNvPr id="4098" name="Picture 2" descr="C:\Users\COP GAMBIA 06\Desktop\IMG-20240210-WA0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8863" y="4038600"/>
            <a:ext cx="3971313" cy="2232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353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Content Placeholder 5"/>
          <p:cNvSpPr>
            <a:spLocks noGrp="1"/>
          </p:cNvSpPr>
          <p:nvPr>
            <p:ph sz="quarter"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b="1" dirty="0" smtClean="0"/>
              <a:t>Courtesy Calls</a:t>
            </a:r>
            <a:endParaRPr lang="en-US" b="1" dirty="0"/>
          </a:p>
        </p:txBody>
      </p:sp>
    </p:spTree>
    <p:extLst>
      <p:ext uri="{BB962C8B-B14F-4D97-AF65-F5344CB8AC3E}">
        <p14:creationId xmlns:p14="http://schemas.microsoft.com/office/powerpoint/2010/main" val="4001360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t>Courtesy call to GYIN Gambia </a:t>
            </a:r>
            <a:endParaRPr lang="en-US" dirty="0"/>
          </a:p>
        </p:txBody>
      </p:sp>
      <p:sp>
        <p:nvSpPr>
          <p:cNvPr id="5" name="Content Placeholder 4"/>
          <p:cNvSpPr>
            <a:spLocks noGrp="1"/>
          </p:cNvSpPr>
          <p:nvPr>
            <p:ph sz="half" idx="1"/>
          </p:nvPr>
        </p:nvSpPr>
        <p:spPr/>
        <p:txBody>
          <a:bodyPr>
            <a:normAutofit lnSpcReduction="10000"/>
          </a:bodyPr>
          <a:lstStyle/>
          <a:p>
            <a:pPr marL="0" indent="0">
              <a:buNone/>
            </a:pPr>
            <a:r>
              <a:rPr lang="en-US" dirty="0"/>
              <a:t>In our quest to improve our partnership and networking capacity, KEYCDA Board through the Board Chairperson, Vice and the Female representative paid a courtesy call to GYIN Gambia chapter to discuss on possible areas of partnership. The discussion was focus on partnership in the areas of entrepreneurship and skills development. </a:t>
            </a:r>
          </a:p>
          <a:p>
            <a:endParaRPr lang="en-US" dirty="0"/>
          </a:p>
        </p:txBody>
      </p:sp>
      <p:pic>
        <p:nvPicPr>
          <p:cNvPr id="7" name="Content Placeholder 6" descr="C:\Users\COP GAMBIA 06\Desktop\IMG-20230815-WA0054.jpg"/>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676400"/>
            <a:ext cx="4191000" cy="2514600"/>
          </a:xfrm>
          <a:prstGeom prst="rect">
            <a:avLst/>
          </a:prstGeom>
          <a:ln>
            <a:noFill/>
          </a:ln>
          <a:effectLst>
            <a:softEdge rad="112500"/>
          </a:effectLst>
        </p:spPr>
      </p:pic>
      <p:pic>
        <p:nvPicPr>
          <p:cNvPr id="3074" name="Picture 2" descr="C:\Users\COP GAMBIA 06\Desktop\IMG-20230815-WA00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9368" y="4191000"/>
            <a:ext cx="4384689" cy="2127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08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Courtesy call to the ward committees </a:t>
            </a:r>
            <a:endParaRPr lang="en-US" dirty="0"/>
          </a:p>
        </p:txBody>
      </p:sp>
      <p:sp>
        <p:nvSpPr>
          <p:cNvPr id="5" name="Content Placeholder 4"/>
          <p:cNvSpPr>
            <a:spLocks noGrp="1"/>
          </p:cNvSpPr>
          <p:nvPr>
            <p:ph sz="quarter" idx="1"/>
          </p:nvPr>
        </p:nvSpPr>
        <p:spPr/>
        <p:txBody>
          <a:bodyPr>
            <a:normAutofit/>
          </a:bodyPr>
          <a:lstStyle/>
          <a:p>
            <a:pPr marL="0" indent="0">
              <a:buNone/>
            </a:pPr>
            <a:r>
              <a:rPr lang="en-US" dirty="0"/>
              <a:t>To strengthen the bond between KEYCDA and the local Authorities especially the three ward committees within Kombo East District, the Board through the Chairperson and the vice chairperson had a successful meeting with Pirang and Kafuta ward committee. The meeting was focus on popularizing the </a:t>
            </a:r>
            <a:r>
              <a:rPr lang="en-US" b="1" i="1" dirty="0"/>
              <a:t>‘‘The Whole of Community Approach towards youth development’’</a:t>
            </a:r>
            <a:r>
              <a:rPr lang="en-US" dirty="0"/>
              <a:t> an approached introduce by the Board to call for all inclusion on attaining youth development in Kombo East District.</a:t>
            </a:r>
          </a:p>
          <a:p>
            <a:endParaRPr lang="en-US" dirty="0"/>
          </a:p>
        </p:txBody>
      </p:sp>
    </p:spTree>
    <p:extLst>
      <p:ext uri="{BB962C8B-B14F-4D97-AF65-F5344CB8AC3E}">
        <p14:creationId xmlns:p14="http://schemas.microsoft.com/office/powerpoint/2010/main" val="40719123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Courtesy Call to the District Alkalo's </a:t>
            </a:r>
            <a:r>
              <a:rPr lang="en-US" b="1" dirty="0" smtClean="0"/>
              <a:t>Association</a:t>
            </a:r>
            <a:endParaRPr lang="en-US" dirty="0"/>
          </a:p>
        </p:txBody>
      </p:sp>
      <p:sp>
        <p:nvSpPr>
          <p:cNvPr id="5" name="Content Placeholder 4"/>
          <p:cNvSpPr>
            <a:spLocks noGrp="1"/>
          </p:cNvSpPr>
          <p:nvPr>
            <p:ph sz="half" idx="1"/>
          </p:nvPr>
        </p:nvSpPr>
        <p:spPr/>
        <p:txBody>
          <a:bodyPr>
            <a:normAutofit fontScale="77500" lnSpcReduction="20000"/>
          </a:bodyPr>
          <a:lstStyle/>
          <a:p>
            <a:pPr marL="0" indent="0">
              <a:buNone/>
            </a:pPr>
            <a:r>
              <a:rPr lang="en-US" dirty="0"/>
              <a:t>The KEYCDA Board on the 1st October 2023 paid a courtesy call to the Kombo East Alkalos Association.</a:t>
            </a:r>
          </a:p>
          <a:p>
            <a:pPr marL="0" indent="0">
              <a:buNone/>
            </a:pPr>
            <a:r>
              <a:rPr lang="en-US" dirty="0"/>
              <a:t>The visit is part of the courtesy call plan to meet all the stakeholders within the District within the framework of our whole of Community Approach towards Youth development (Sosolaso</a:t>
            </a:r>
            <a:r>
              <a:rPr lang="en-US" dirty="0" smtClean="0"/>
              <a:t>).</a:t>
            </a:r>
          </a:p>
          <a:p>
            <a:pPr marL="0" indent="0">
              <a:buNone/>
            </a:pPr>
            <a:r>
              <a:rPr lang="en-US" dirty="0" smtClean="0"/>
              <a:t>They </a:t>
            </a:r>
            <a:r>
              <a:rPr lang="en-US" dirty="0"/>
              <a:t>further emphasize on the need for collaborative effort from both KEYCDA and Alkalos association to the attainment of development initiatives within the District. </a:t>
            </a:r>
          </a:p>
          <a:p>
            <a:pPr marL="0" indent="0">
              <a:buNone/>
            </a:pPr>
            <a:r>
              <a:rPr lang="en-US" dirty="0" smtClean="0"/>
              <a:t>The </a:t>
            </a:r>
            <a:r>
              <a:rPr lang="en-US" dirty="0"/>
              <a:t>team equally took the opportunity to lobby for representation the seating of the Alkalo's Association, where they can be able to share the reports on the activities the Alliance.</a:t>
            </a:r>
          </a:p>
          <a:p>
            <a:endParaRPr lang="en-US" dirty="0"/>
          </a:p>
        </p:txBody>
      </p:sp>
      <p:pic>
        <p:nvPicPr>
          <p:cNvPr id="7" name="Content Placeholder 6" descr="C:\Users\COP GAMBIA 06\Downloads\385844938_231318873279515_3679498698262466441_n.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5800" y="1676400"/>
            <a:ext cx="4343400" cy="3962400"/>
          </a:xfrm>
          <a:prstGeom prst="rect">
            <a:avLst/>
          </a:prstGeom>
          <a:ln>
            <a:noFill/>
          </a:ln>
          <a:effectLst>
            <a:softEdge rad="112500"/>
          </a:effectLst>
        </p:spPr>
      </p:pic>
    </p:spTree>
    <p:extLst>
      <p:ext uri="{BB962C8B-B14F-4D97-AF65-F5344CB8AC3E}">
        <p14:creationId xmlns:p14="http://schemas.microsoft.com/office/powerpoint/2010/main" val="4241003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b="1" dirty="0" smtClean="0"/>
              <a:t>Other Activities</a:t>
            </a:r>
            <a:endParaRPr lang="en-US" b="1" dirty="0"/>
          </a:p>
        </p:txBody>
      </p:sp>
    </p:spTree>
    <p:extLst>
      <p:ext uri="{BB962C8B-B14F-4D97-AF65-F5344CB8AC3E}">
        <p14:creationId xmlns:p14="http://schemas.microsoft.com/office/powerpoint/2010/main" val="2443944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KEYCDA Donates Books to Kuloro Community </a:t>
            </a:r>
            <a:r>
              <a:rPr lang="en-US" b="1" dirty="0" smtClean="0"/>
              <a:t>Association</a:t>
            </a: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a:t>KEYCDA through the support of Gambia Library Project donated six boxes of Books of different field of studies to Kuloro Community Association Community Library located at Kuloro Village. ''The donation is part of our collaborative efforts to contribute to the development of Children within Kombo East District. KEYCDA since inception has a long standing cooperation with the Five Community Association within Kombo East District and have ever since maintained the spirit of providing quality services to the youth and children of Kombo East District. </a:t>
            </a:r>
          </a:p>
          <a:p>
            <a:endParaRPr lang="en-US" dirty="0"/>
          </a:p>
        </p:txBody>
      </p:sp>
      <p:sp>
        <p:nvSpPr>
          <p:cNvPr id="4" name="Content Placeholder 3"/>
          <p:cNvSpPr>
            <a:spLocks noGrp="1"/>
          </p:cNvSpPr>
          <p:nvPr>
            <p:ph sz="half" idx="2"/>
          </p:nvPr>
        </p:nvSpPr>
        <p:spPr/>
        <p:txBody>
          <a:bodyPr>
            <a:normAutofit fontScale="77500" lnSpcReduction="20000"/>
          </a:bodyPr>
          <a:lstStyle/>
          <a:p>
            <a:endParaRPr lang="en-US"/>
          </a:p>
        </p:txBody>
      </p:sp>
      <p:pic>
        <p:nvPicPr>
          <p:cNvPr id="5" name="Picture 4" descr="C:\Users\COP GAMBIA 06\Downloads\375763310_212154108529325_7433571785790316195_n.jpg"/>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00201"/>
            <a:ext cx="4038600" cy="4495800"/>
          </a:xfrm>
          <a:prstGeom prst="rect">
            <a:avLst/>
          </a:prstGeom>
          <a:ln>
            <a:noFill/>
          </a:ln>
          <a:effectLst>
            <a:softEdge rad="112500"/>
          </a:effectLst>
        </p:spPr>
      </p:pic>
    </p:spTree>
    <p:extLst>
      <p:ext uri="{BB962C8B-B14F-4D97-AF65-F5344CB8AC3E}">
        <p14:creationId xmlns:p14="http://schemas.microsoft.com/office/powerpoint/2010/main" val="28299065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Clearing Exercise and Tree Planting </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dirty="0"/>
              <a:t>Kombo East Youth and Children Development Alliance in partnership with daughters of the Gambia have successfully conducted a clearing exercise and Tree planting exercise in its main Office in Kuloro.</a:t>
            </a:r>
          </a:p>
          <a:p>
            <a:pPr marL="0" indent="0">
              <a:buNone/>
            </a:pPr>
            <a:r>
              <a:rPr lang="en-US" dirty="0"/>
              <a:t>This activity is part of KEYCDA development agendas for community building.</a:t>
            </a:r>
          </a:p>
          <a:p>
            <a:endParaRPr lang="en-US" dirty="0"/>
          </a:p>
        </p:txBody>
      </p:sp>
      <p:sp>
        <p:nvSpPr>
          <p:cNvPr id="4" name="Content Placeholder 3"/>
          <p:cNvSpPr>
            <a:spLocks noGrp="1"/>
          </p:cNvSpPr>
          <p:nvPr>
            <p:ph sz="half" idx="2"/>
          </p:nvPr>
        </p:nvSpPr>
        <p:spPr/>
        <p:txBody>
          <a:bodyPr>
            <a:normAutofit lnSpcReduction="10000"/>
          </a:bodyPr>
          <a:lstStyle/>
          <a:p>
            <a:endParaRPr lang="en-US"/>
          </a:p>
        </p:txBody>
      </p:sp>
      <p:pic>
        <p:nvPicPr>
          <p:cNvPr id="5" name="Picture 4" descr="C:\Users\COP GAMBIA 06\Downloads\369592567_206707002407369_4042333620956178201_n.jpg"/>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114800" cy="3657600"/>
          </a:xfrm>
          <a:prstGeom prst="rect">
            <a:avLst/>
          </a:prstGeom>
          <a:ln>
            <a:noFill/>
          </a:ln>
          <a:effectLst>
            <a:softEdge rad="112500"/>
          </a:effectLst>
        </p:spPr>
      </p:pic>
    </p:spTree>
    <p:extLst>
      <p:ext uri="{BB962C8B-B14F-4D97-AF65-F5344CB8AC3E}">
        <p14:creationId xmlns:p14="http://schemas.microsoft.com/office/powerpoint/2010/main" val="1547881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KEYCDA at BAC Tree Planting Exercise in Pirang </a:t>
            </a:r>
            <a:r>
              <a:rPr lang="en-US" b="1" dirty="0" smtClean="0"/>
              <a:t>Village</a:t>
            </a: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a:t>Members of KEYCDA including the Board Chairperson joined the native of Pirang to partake in the Tree Planting Exercise Initiated by Brikama Area Council in partnership with ST Foundation, NEA and GGCA.</a:t>
            </a:r>
          </a:p>
          <a:p>
            <a:pPr marL="0" indent="0">
              <a:buNone/>
            </a:pPr>
            <a:r>
              <a:rPr lang="en-US" dirty="0"/>
              <a:t>Some Seedlings were also presented to the Councilor of Pirang Ward (Lamin Dibba) to show support towards the initiative.</a:t>
            </a:r>
          </a:p>
          <a:p>
            <a:endParaRPr lang="en-US" dirty="0"/>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5" name="Picture 4" descr="C:\Users\COP GAMBIA 06\Downloads\369467626_202044296206973_2054212266972558434_n.jpg"/>
          <p:cNvPicPr/>
          <p:nvPr/>
        </p:nvPicPr>
        <p:blipFill>
          <a:blip r:embed="rId2">
            <a:extLst>
              <a:ext uri="{28A0092B-C50C-407E-A947-70E740481C1C}">
                <a14:useLocalDpi xmlns:a14="http://schemas.microsoft.com/office/drawing/2010/main" val="0"/>
              </a:ext>
            </a:extLst>
          </a:blip>
          <a:srcRect/>
          <a:stretch>
            <a:fillRect/>
          </a:stretch>
        </p:blipFill>
        <p:spPr bwMode="auto">
          <a:xfrm>
            <a:off x="4571999" y="1676400"/>
            <a:ext cx="4191001" cy="4343400"/>
          </a:xfrm>
          <a:prstGeom prst="rect">
            <a:avLst/>
          </a:prstGeom>
          <a:ln>
            <a:noFill/>
          </a:ln>
          <a:effectLst>
            <a:softEdge rad="112500"/>
          </a:effectLst>
        </p:spPr>
      </p:pic>
    </p:spTree>
    <p:extLst>
      <p:ext uri="{BB962C8B-B14F-4D97-AF65-F5344CB8AC3E}">
        <p14:creationId xmlns:p14="http://schemas.microsoft.com/office/powerpoint/2010/main" val="3976448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Salifu Darboe of Kombo east at the first ordinary session of the children national assembly in the year </a:t>
            </a:r>
            <a:r>
              <a:rPr lang="en-US" sz="2800" b="1" dirty="0" smtClean="0"/>
              <a:t>2023</a:t>
            </a:r>
            <a:endParaRPr lang="en-US" sz="2800"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a:t>Salifu Darboe alias Salifu Jr Lecturer Darboe is a native of Kuloro village and a member of Kombo East District Children Committee under the umbrella of (KEYCDA).</a:t>
            </a:r>
          </a:p>
          <a:p>
            <a:pPr marL="0" indent="0">
              <a:buNone/>
            </a:pPr>
            <a:r>
              <a:rPr lang="en-US" dirty="0" smtClean="0"/>
              <a:t>Salifu who </a:t>
            </a:r>
            <a:r>
              <a:rPr lang="en-US" dirty="0"/>
              <a:t>is a grade 10 Student and also one of the icons from the children committee </a:t>
            </a:r>
            <a:r>
              <a:rPr lang="en-US" dirty="0" smtClean="0"/>
              <a:t>also  a representative of  </a:t>
            </a:r>
            <a:r>
              <a:rPr lang="en-US" dirty="0"/>
              <a:t>KEYCDA at </a:t>
            </a:r>
            <a:r>
              <a:rPr lang="en-US" dirty="0"/>
              <a:t>West Coast Children's Assembly.</a:t>
            </a:r>
          </a:p>
          <a:p>
            <a:pPr marL="0" indent="0">
              <a:buNone/>
            </a:pPr>
            <a:r>
              <a:rPr lang="en-US" dirty="0" smtClean="0"/>
              <a:t>Attended the </a:t>
            </a:r>
            <a:r>
              <a:rPr lang="en-US" dirty="0"/>
              <a:t>first ordinary session of the Children National </a:t>
            </a:r>
            <a:r>
              <a:rPr lang="en-US" dirty="0" smtClean="0"/>
              <a:t>Assembly 2023  </a:t>
            </a:r>
            <a:r>
              <a:rPr lang="en-US" dirty="0"/>
              <a:t>at paradise Suite Hotel.</a:t>
            </a:r>
          </a:p>
          <a:p>
            <a:pPr marL="0" indent="0">
              <a:buNone/>
            </a:pPr>
            <a:r>
              <a:rPr lang="en-US" dirty="0"/>
              <a:t>Known for his excellent public speaking and other child related matters, Salifu was lucky to be elected as the Clerk for </a:t>
            </a:r>
            <a:r>
              <a:rPr lang="en-US" dirty="0" smtClean="0"/>
              <a:t> </a:t>
            </a:r>
            <a:r>
              <a:rPr lang="en-US" dirty="0"/>
              <a:t>West Coast Children's Assembly.</a:t>
            </a:r>
          </a:p>
          <a:p>
            <a:pPr marL="0" indent="0">
              <a:buNone/>
            </a:pPr>
            <a:endParaRPr lang="en-US" dirty="0"/>
          </a:p>
          <a:p>
            <a:endParaRPr lang="en-US" dirty="0"/>
          </a:p>
        </p:txBody>
      </p:sp>
      <p:pic>
        <p:nvPicPr>
          <p:cNvPr id="5" name="Content Placeholder 4" descr="C:\Users\COP GAMBIA 06\Downloads\367136775_197710403307029_1987727216017411851_n.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00600" y="1828800"/>
            <a:ext cx="3962400" cy="3886200"/>
          </a:xfrm>
          <a:prstGeom prst="rect">
            <a:avLst/>
          </a:prstGeom>
          <a:ln>
            <a:noFill/>
          </a:ln>
          <a:effectLst>
            <a:softEdge rad="112500"/>
          </a:effectLst>
        </p:spPr>
      </p:pic>
    </p:spTree>
    <p:extLst>
      <p:ext uri="{BB962C8B-B14F-4D97-AF65-F5344CB8AC3E}">
        <p14:creationId xmlns:p14="http://schemas.microsoft.com/office/powerpoint/2010/main" val="13402126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Pre selection orientation of the Gender promotion initiative 2.0 </a:t>
            </a:r>
            <a:r>
              <a:rPr lang="en-US" sz="2800" b="1" dirty="0" smtClean="0"/>
              <a:t>project</a:t>
            </a:r>
            <a:endParaRPr lang="en-US" sz="2800" dirty="0"/>
          </a:p>
        </p:txBody>
      </p:sp>
      <p:sp>
        <p:nvSpPr>
          <p:cNvPr id="3" name="Content Placeholder 2"/>
          <p:cNvSpPr>
            <a:spLocks noGrp="1"/>
          </p:cNvSpPr>
          <p:nvPr>
            <p:ph sz="half" idx="1"/>
          </p:nvPr>
        </p:nvSpPr>
        <p:spPr/>
        <p:txBody>
          <a:bodyPr>
            <a:normAutofit lnSpcReduction="10000"/>
          </a:bodyPr>
          <a:lstStyle/>
          <a:p>
            <a:pPr marL="0" indent="0">
              <a:buNone/>
            </a:pPr>
            <a:r>
              <a:rPr lang="en-US" dirty="0"/>
              <a:t>Our vice chairperson Ms. Binta Gibba on the 19th June, 2023 attended a pre - selection orientation of the Gender promotion initiative 2.0 project for West Coast Region.</a:t>
            </a:r>
          </a:p>
          <a:p>
            <a:pPr marL="0" indent="0">
              <a:buNone/>
            </a:pPr>
            <a:r>
              <a:rPr lang="en-US" dirty="0"/>
              <a:t>The workshop is organised to prepare NGO's and community </a:t>
            </a:r>
            <a:r>
              <a:rPr lang="en-US" dirty="0" smtClean="0"/>
              <a:t>based organization </a:t>
            </a:r>
            <a:r>
              <a:rPr lang="en-US" dirty="0"/>
              <a:t>for the application of the GPI 2.0 Application procedures.</a:t>
            </a:r>
          </a:p>
          <a:p>
            <a:endParaRPr lang="en-US" dirty="0"/>
          </a:p>
        </p:txBody>
      </p:sp>
      <p:pic>
        <p:nvPicPr>
          <p:cNvPr id="5" name="Content Placeholder 4" descr="C:\Users\COP GAMBIA 06\Downloads\355437845_160302813714455_7033473666249842873_n.jpg"/>
          <p:cNvPicPr>
            <a:picLocks noGrp="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5064323" y="1371600"/>
            <a:ext cx="3511153" cy="4681538"/>
          </a:xfrm>
          <a:prstGeom prst="rect">
            <a:avLst/>
          </a:prstGeom>
          <a:ln>
            <a:noFill/>
          </a:ln>
          <a:effectLst>
            <a:softEdge rad="112500"/>
          </a:effectLst>
        </p:spPr>
      </p:pic>
    </p:spTree>
    <p:extLst>
      <p:ext uri="{BB962C8B-B14F-4D97-AF65-F5344CB8AC3E}">
        <p14:creationId xmlns:p14="http://schemas.microsoft.com/office/powerpoint/2010/main" val="9714142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Capacity Assement by UNFPA Gender Promotion initiative project (GPI)</a:t>
            </a:r>
            <a:endParaRPr lang="en-US" b="1"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a:t>KEYCDA is a project beneficiary to the </a:t>
            </a:r>
            <a:r>
              <a:rPr lang="en-US" dirty="0" smtClean="0"/>
              <a:t>GPI 2.0. </a:t>
            </a:r>
            <a:r>
              <a:rPr lang="en-US" dirty="0"/>
              <a:t>As  a project beneficiary to this project, the Leadership of KEYCDA on, held a day long capacity Assessment with the project leader and the team at the KEYCDA office complex in Kuloro. This Assessment is part of the foundation for a possible intervention and support to KEYCDA</a:t>
            </a:r>
            <a:r>
              <a:rPr lang="en-US" dirty="0" smtClean="0"/>
              <a:t>.</a:t>
            </a:r>
          </a:p>
          <a:p>
            <a:pPr marL="0" indent="0">
              <a:buNone/>
            </a:pPr>
            <a:r>
              <a:rPr lang="en-US" dirty="0" smtClean="0"/>
              <a:t>Members </a:t>
            </a:r>
            <a:r>
              <a:rPr lang="en-US" dirty="0"/>
              <a:t>who participated regarded the Assessment as a capacity building. Different areas of the institution were assess and an action plan for year 2024 was develop in some of the areas we have gaps.</a:t>
            </a:r>
            <a:endParaRPr lang="en-US" dirty="0"/>
          </a:p>
        </p:txBody>
      </p:sp>
      <p:sp>
        <p:nvSpPr>
          <p:cNvPr id="4" name="Content Placeholder 3"/>
          <p:cNvSpPr>
            <a:spLocks noGrp="1"/>
          </p:cNvSpPr>
          <p:nvPr>
            <p:ph sz="half" idx="2"/>
          </p:nvPr>
        </p:nvSpPr>
        <p:spPr/>
        <p:txBody>
          <a:bodyPr>
            <a:normAutofit fontScale="77500" lnSpcReduction="20000"/>
          </a:bodyPr>
          <a:lstStyle/>
          <a:p>
            <a:endParaRPr lang="en-US"/>
          </a:p>
        </p:txBody>
      </p:sp>
      <p:pic>
        <p:nvPicPr>
          <p:cNvPr id="5" name="Picture 4" descr="C:\Users\COP GAMBIA 06\Desktop\403738137_261944270216975_6089040080047476686_n.jpg"/>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038600" cy="3886200"/>
          </a:xfrm>
          <a:prstGeom prst="rect">
            <a:avLst/>
          </a:prstGeom>
          <a:ln>
            <a:noFill/>
          </a:ln>
          <a:effectLst>
            <a:softEdge rad="112500"/>
          </a:effectLst>
        </p:spPr>
      </p:pic>
    </p:spTree>
    <p:extLst>
      <p:ext uri="{BB962C8B-B14F-4D97-AF65-F5344CB8AC3E}">
        <p14:creationId xmlns:p14="http://schemas.microsoft.com/office/powerpoint/2010/main" val="9668282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District </a:t>
            </a:r>
            <a:r>
              <a:rPr lang="en-US" b="1" dirty="0" smtClean="0"/>
              <a:t>Caravan</a:t>
            </a:r>
            <a:endParaRPr lang="en-US" dirty="0"/>
          </a:p>
        </p:txBody>
      </p:sp>
      <p:sp>
        <p:nvSpPr>
          <p:cNvPr id="3" name="Content Placeholder 2"/>
          <p:cNvSpPr>
            <a:spLocks noGrp="1"/>
          </p:cNvSpPr>
          <p:nvPr>
            <p:ph sz="half" idx="1"/>
          </p:nvPr>
        </p:nvSpPr>
        <p:spPr/>
        <p:txBody>
          <a:bodyPr>
            <a:normAutofit fontScale="62500" lnSpcReduction="20000"/>
          </a:bodyPr>
          <a:lstStyle/>
          <a:p>
            <a:pPr marL="0" indent="0">
              <a:buNone/>
            </a:pPr>
            <a:r>
              <a:rPr lang="en-US" dirty="0"/>
              <a:t>As part of the popularization and commitment to our theme for the 2023 youth convergence; </a:t>
            </a:r>
            <a:r>
              <a:rPr lang="en-US" b="1" i="1" dirty="0"/>
              <a:t>‘‘The Whole of Community Approach to youth Development’’</a:t>
            </a:r>
            <a:r>
              <a:rPr lang="en-US" dirty="0"/>
              <a:t> members of the organizing committee embarked on a district tour to meet all the Alkalo’s and prominent members of the District to put to their knowledge the concept of convergence.</a:t>
            </a:r>
          </a:p>
          <a:p>
            <a:pPr marL="0" indent="0">
              <a:buNone/>
            </a:pPr>
            <a:endParaRPr lang="en-US" dirty="0" smtClean="0"/>
          </a:p>
          <a:p>
            <a:pPr marL="0" indent="0">
              <a:buNone/>
            </a:pPr>
            <a:r>
              <a:rPr lang="en-US" dirty="0" smtClean="0"/>
              <a:t>This </a:t>
            </a:r>
            <a:r>
              <a:rPr lang="en-US" dirty="0"/>
              <a:t>initiative was meant to enhance the participation of the local authorities and members of the communities of Kombo East in the development initiative of young people of the District. It is regarded as one of the biggest caravan organised by KEYCDA after the Core founders when they were popularizing the concept of KEYCDA. The team led by the youth chairperson and vice chairperson of KEYCDA have reached to all the 33 communities within   District.</a:t>
            </a:r>
          </a:p>
          <a:p>
            <a:endParaRPr lang="en-US" dirty="0"/>
          </a:p>
        </p:txBody>
      </p:sp>
      <p:pic>
        <p:nvPicPr>
          <p:cNvPr id="5" name="Content Placeholder 4" descr="C:\Users\COP GAMBIA 06\Downloads\408152554_273532559058146_7898816607173879658_n.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267200" cy="4114800"/>
          </a:xfrm>
          <a:prstGeom prst="rect">
            <a:avLst/>
          </a:prstGeom>
          <a:ln>
            <a:noFill/>
          </a:ln>
          <a:effectLst>
            <a:softEdge rad="112500"/>
          </a:effectLst>
        </p:spPr>
      </p:pic>
    </p:spTree>
    <p:extLst>
      <p:ext uri="{BB962C8B-B14F-4D97-AF65-F5344CB8AC3E}">
        <p14:creationId xmlns:p14="http://schemas.microsoft.com/office/powerpoint/2010/main" val="2615212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DYH &amp; KEYCDA hold a potential partnership meeting </a:t>
            </a:r>
            <a:endParaRPr lang="en-US" b="1"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a:t>The KEYCDA board, led by Lamin Jammeh, visited the Develop the Youth Heritage (DYH) Center in Pirang Village on September 28, 2023.</a:t>
            </a:r>
          </a:p>
          <a:p>
            <a:pPr marL="0" indent="0">
              <a:buNone/>
            </a:pPr>
            <a:r>
              <a:rPr lang="en-US" dirty="0"/>
              <a:t>The main goal of the visit was to explore a potential mutual cooperation to support youth development endeavors within Kombo East and beyond.</a:t>
            </a:r>
          </a:p>
          <a:p>
            <a:pPr marL="0" indent="0">
              <a:buNone/>
            </a:pPr>
            <a:r>
              <a:rPr lang="en-US" dirty="0"/>
              <a:t>Develop The Youth Heritage (DYH) is an organization that works with Youth and Children in The Gambia and is dedicated to inspiring and assisting young people in developing their own personal skills and experience in areas such as education, culture, and volunteer work</a:t>
            </a:r>
            <a:r>
              <a:rPr lang="en-US" dirty="0" smtClean="0"/>
              <a:t>.</a:t>
            </a:r>
          </a:p>
        </p:txBody>
      </p:sp>
      <p:pic>
        <p:nvPicPr>
          <p:cNvPr id="5" name="Content Placeholder 4" descr="C:\Users\COP GAMBIA 06\Downloads\384101895_229433780134691_6312559143224929952_n.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828800"/>
            <a:ext cx="4267200" cy="3962400"/>
          </a:xfrm>
          <a:prstGeom prst="rect">
            <a:avLst/>
          </a:prstGeom>
          <a:ln>
            <a:noFill/>
          </a:ln>
          <a:effectLst>
            <a:softEdge rad="112500"/>
          </a:effectLst>
        </p:spPr>
      </p:pic>
    </p:spTree>
    <p:extLst>
      <p:ext uri="{BB962C8B-B14F-4D97-AF65-F5344CB8AC3E}">
        <p14:creationId xmlns:p14="http://schemas.microsoft.com/office/powerpoint/2010/main" val="5939038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t>KEYCDA Validated constitution and Strategy Plan</a:t>
            </a:r>
            <a:endParaRPr lang="en-US" sz="2400" b="1" dirty="0"/>
          </a:p>
        </p:txBody>
      </p:sp>
      <p:sp>
        <p:nvSpPr>
          <p:cNvPr id="5" name="Content Placeholder 4"/>
          <p:cNvSpPr>
            <a:spLocks noGrp="1"/>
          </p:cNvSpPr>
          <p:nvPr>
            <p:ph sz="quarter" idx="1"/>
          </p:nvPr>
        </p:nvSpPr>
        <p:spPr/>
        <p:txBody>
          <a:bodyPr/>
          <a:lstStyle/>
          <a:p>
            <a:pPr marL="0" indent="0">
              <a:buNone/>
            </a:pPr>
            <a:r>
              <a:rPr lang="en-GB" dirty="0" smtClean="0"/>
              <a:t>During its first days into office, the KEYCDA Board through its sub-organs reviewed and validated the KEYCDA Constitutions and strategy plan 2023- 2026.</a:t>
            </a:r>
          </a:p>
          <a:p>
            <a:pPr marL="0" indent="0">
              <a:buNone/>
            </a:pPr>
            <a:r>
              <a:rPr lang="en-GB" dirty="0" smtClean="0"/>
              <a:t>This was a follow up activity initiated by the previous board. </a:t>
            </a:r>
            <a:endParaRPr lang="en-US" dirty="0"/>
          </a:p>
        </p:txBody>
      </p:sp>
    </p:spTree>
    <p:extLst>
      <p:ext uri="{BB962C8B-B14F-4D97-AF65-F5344CB8AC3E}">
        <p14:creationId xmlns:p14="http://schemas.microsoft.com/office/powerpoint/2010/main" val="13676092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KEYCDA milling Machine Revitalized</a:t>
            </a: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GB" dirty="0" smtClean="0"/>
              <a:t>As part of its activity plan for the first quarter into the office, the Board promised the young people to revitalised one of the fundraising avenue for the alliance.</a:t>
            </a:r>
          </a:p>
          <a:p>
            <a:pPr marL="0" indent="0">
              <a:buNone/>
            </a:pPr>
            <a:r>
              <a:rPr lang="en-GB" dirty="0" smtClean="0"/>
              <a:t>I am happy to inform this gathering that, the milling machine which has stopped operation for a while is now fully functional. </a:t>
            </a:r>
          </a:p>
          <a:p>
            <a:pPr marL="0" indent="0">
              <a:buNone/>
            </a:pPr>
            <a:r>
              <a:rPr lang="en-GB" dirty="0" smtClean="0"/>
              <a:t>Initially, two young people were appointed but currently only one is active.</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64324" y="1371600"/>
            <a:ext cx="3546276" cy="4728368"/>
          </a:xfrm>
          <a:prstGeom prst="rect">
            <a:avLst/>
          </a:prstGeom>
          <a:ln>
            <a:noFill/>
          </a:ln>
          <a:effectLst>
            <a:softEdge rad="112500"/>
          </a:effectLst>
        </p:spPr>
      </p:pic>
    </p:spTree>
    <p:extLst>
      <p:ext uri="{BB962C8B-B14F-4D97-AF65-F5344CB8AC3E}">
        <p14:creationId xmlns:p14="http://schemas.microsoft.com/office/powerpoint/2010/main" val="1011280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Meeting with Ministry of Fisheries and FAO</a:t>
            </a:r>
            <a:endParaRPr lang="en-US" dirty="0"/>
          </a:p>
        </p:txBody>
      </p:sp>
      <p:sp>
        <p:nvSpPr>
          <p:cNvPr id="3" name="Content Placeholder 2"/>
          <p:cNvSpPr>
            <a:spLocks noGrp="1"/>
          </p:cNvSpPr>
          <p:nvPr>
            <p:ph sz="quarter" idx="1"/>
          </p:nvPr>
        </p:nvSpPr>
        <p:spPr/>
        <p:txBody>
          <a:bodyPr/>
          <a:lstStyle/>
          <a:p>
            <a:pPr marL="0" indent="0">
              <a:buNone/>
            </a:pPr>
            <a:r>
              <a:rPr lang="en-GB" dirty="0" smtClean="0"/>
              <a:t>Part of our major concern is the operation of one of the so called bigger project of KEYCDA. ‘‘KEYCDA feed Mill Project’’.</a:t>
            </a:r>
          </a:p>
          <a:p>
            <a:pPr marL="0" indent="0">
              <a:buNone/>
            </a:pPr>
            <a:r>
              <a:rPr lang="en-GB" dirty="0" smtClean="0"/>
              <a:t>During the year under review. Board and other relevant stakeholders had succesful engagement in regards to how the long awaiting project can be operationalize. </a:t>
            </a:r>
          </a:p>
          <a:p>
            <a:pPr marL="0" indent="0">
              <a:buNone/>
            </a:pPr>
            <a:r>
              <a:rPr lang="en-GB" dirty="0" smtClean="0"/>
              <a:t>The meeting which consist the permanent secretary and the deputy permanent secretary and other project staff from FAO promised to support the project through their new clory fish project  but in 2024.</a:t>
            </a:r>
            <a:endParaRPr lang="en-US" dirty="0"/>
          </a:p>
        </p:txBody>
      </p:sp>
    </p:spTree>
    <p:extLst>
      <p:ext uri="{BB962C8B-B14F-4D97-AF65-F5344CB8AC3E}">
        <p14:creationId xmlns:p14="http://schemas.microsoft.com/office/powerpoint/2010/main" val="3736972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Youth Leadership and Integrity </a:t>
            </a:r>
            <a:endParaRPr lang="en-US" dirty="0"/>
          </a:p>
        </p:txBody>
      </p:sp>
      <p:sp>
        <p:nvSpPr>
          <p:cNvPr id="4" name="Content Placeholder 3"/>
          <p:cNvSpPr>
            <a:spLocks noGrp="1"/>
          </p:cNvSpPr>
          <p:nvPr>
            <p:ph sz="half" idx="1"/>
          </p:nvPr>
        </p:nvSpPr>
        <p:spPr/>
        <p:txBody>
          <a:bodyPr/>
          <a:lstStyle/>
          <a:p>
            <a:r>
              <a:rPr lang="en-GB" dirty="0" smtClean="0"/>
              <a:t>KEYCDA  successful</a:t>
            </a:r>
            <a:r>
              <a:rPr lang="en-US" dirty="0" smtClean="0"/>
              <a:t>ly  organised 7</a:t>
            </a:r>
            <a:r>
              <a:rPr lang="en-US" baseline="30000" dirty="0" smtClean="0"/>
              <a:t>th</a:t>
            </a:r>
            <a:r>
              <a:rPr lang="en-US" dirty="0" smtClean="0"/>
              <a:t> edition of the annual Youth Convergence.</a:t>
            </a:r>
          </a:p>
          <a:p>
            <a:r>
              <a:rPr lang="en-GB" dirty="0" smtClean="0"/>
              <a:t>The convergence this year housed more than 300 young people across the Gambia.</a:t>
            </a:r>
          </a:p>
          <a:p>
            <a:r>
              <a:rPr lang="en-GB" dirty="0" smtClean="0"/>
              <a:t>Participants were taken through 7 thematic areas.</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24400" y="1600200"/>
            <a:ext cx="3733800" cy="2800350"/>
          </a:xfrm>
          <a:prstGeom prst="rect">
            <a:avLst/>
          </a:prstGeom>
          <a:ln>
            <a:noFill/>
          </a:ln>
          <a:effectLst>
            <a:softEdge rad="112500"/>
          </a:effectLst>
        </p:spPr>
      </p:pic>
      <p:pic>
        <p:nvPicPr>
          <p:cNvPr id="5123" name="Picture 3" descr="C:\Users\COP GAMBIA 06\Desktop\FB_IMG_17142413557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4993" y="4267200"/>
            <a:ext cx="3978007" cy="2126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318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lgn="ctr">
              <a:buNone/>
            </a:pPr>
            <a:r>
              <a:rPr lang="en-GB" dirty="0" smtClean="0"/>
              <a:t>First Quarter 2024</a:t>
            </a:r>
            <a:endParaRPr lang="en-US" dirty="0"/>
          </a:p>
        </p:txBody>
      </p:sp>
    </p:spTree>
    <p:extLst>
      <p:ext uri="{BB962C8B-B14F-4D97-AF65-F5344CB8AC3E}">
        <p14:creationId xmlns:p14="http://schemas.microsoft.com/office/powerpoint/2010/main" val="937995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Meeting with MRC Gambia</a:t>
            </a:r>
            <a:endParaRPr lang="en-US" dirty="0"/>
          </a:p>
        </p:txBody>
      </p:sp>
      <p:sp>
        <p:nvSpPr>
          <p:cNvPr id="3" name="Content Placeholder 2"/>
          <p:cNvSpPr>
            <a:spLocks noGrp="1"/>
          </p:cNvSpPr>
          <p:nvPr>
            <p:ph sz="half" idx="1"/>
          </p:nvPr>
        </p:nvSpPr>
        <p:spPr/>
        <p:txBody>
          <a:bodyPr>
            <a:normAutofit fontScale="85000" lnSpcReduction="10000"/>
          </a:bodyPr>
          <a:lstStyle/>
          <a:p>
            <a:r>
              <a:rPr lang="en-GB" dirty="0" smtClean="0"/>
              <a:t>KEYCDA in the year 2023 participated in consultative workshop in nurturing care for children.</a:t>
            </a:r>
          </a:p>
          <a:p>
            <a:r>
              <a:rPr lang="en-GB" dirty="0" smtClean="0"/>
              <a:t>During this year, the Alliance was invited to the second phase of the project to discuss on the implementation plan.</a:t>
            </a:r>
          </a:p>
          <a:p>
            <a:r>
              <a:rPr lang="en-GB" dirty="0" smtClean="0"/>
              <a:t>The project which will be implemented in Kiang West will attract KEYCDA as the Technical support.</a:t>
            </a:r>
          </a:p>
          <a:p>
            <a:r>
              <a:rPr lang="en-GB" dirty="0" smtClean="0"/>
              <a:t>The Vice chairperson is selected as one of the technical support to the project.</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0" y="1676400"/>
            <a:ext cx="4368800" cy="3276600"/>
          </a:xfrm>
          <a:prstGeom prst="rect">
            <a:avLst/>
          </a:prstGeom>
          <a:ln>
            <a:noFill/>
          </a:ln>
          <a:effectLst>
            <a:softEdge rad="112500"/>
          </a:effectLst>
        </p:spPr>
      </p:pic>
    </p:spTree>
    <p:extLst>
      <p:ext uri="{BB962C8B-B14F-4D97-AF65-F5344CB8AC3E}">
        <p14:creationId xmlns:p14="http://schemas.microsoft.com/office/powerpoint/2010/main" val="2906023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Gender Promotion Initiative (GPI 2.0)</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r>
              <a:rPr lang="en-GB" dirty="0" smtClean="0"/>
              <a:t>As a beneficiary organisation, KEYCDA participated in the inception workshop of GPI 2.0 on the 16</a:t>
            </a:r>
            <a:r>
              <a:rPr lang="en-GB" baseline="30000" dirty="0" smtClean="0"/>
              <a:t>th</a:t>
            </a:r>
            <a:r>
              <a:rPr lang="en-GB" dirty="0" smtClean="0"/>
              <a:t> and 17</a:t>
            </a:r>
            <a:r>
              <a:rPr lang="en-GB" baseline="30000" dirty="0" smtClean="0"/>
              <a:t>th</a:t>
            </a:r>
            <a:r>
              <a:rPr lang="en-GB" dirty="0" smtClean="0"/>
              <a:t> April, 2024.</a:t>
            </a:r>
          </a:p>
          <a:p>
            <a:pPr marL="0" indent="0">
              <a:buNone/>
            </a:pPr>
            <a:r>
              <a:rPr lang="en-GB" dirty="0" smtClean="0"/>
              <a:t>The workshop aims at familiarising implementing CSO’s with tools and strategies for the GPI 2.0 Project roll outs, focusing on  institutional capacity building and project implementation.</a:t>
            </a:r>
          </a:p>
          <a:p>
            <a:pPr marL="0" indent="0">
              <a:buNone/>
            </a:pPr>
            <a:r>
              <a:rPr lang="en-GB" dirty="0" smtClean="0"/>
              <a:t>KEYCDA was represented by the Vice chairperson who double as the project focal person, the Deputy executive secretary and the Finance Officer.</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600200"/>
            <a:ext cx="4343400" cy="3257550"/>
          </a:xfrm>
          <a:prstGeom prst="rect">
            <a:avLst/>
          </a:prstGeom>
          <a:ln>
            <a:noFill/>
          </a:ln>
          <a:effectLst>
            <a:softEdge rad="112500"/>
          </a:effectLst>
        </p:spPr>
      </p:pic>
    </p:spTree>
    <p:extLst>
      <p:ext uri="{BB962C8B-B14F-4D97-AF65-F5344CB8AC3E}">
        <p14:creationId xmlns:p14="http://schemas.microsoft.com/office/powerpoint/2010/main" val="1181653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KILP Graduated 20 participants </a:t>
            </a:r>
            <a:endParaRPr lang="en-US" dirty="0"/>
          </a:p>
        </p:txBody>
      </p:sp>
      <p:sp>
        <p:nvSpPr>
          <p:cNvPr id="3" name="Content Placeholder 2"/>
          <p:cNvSpPr>
            <a:spLocks noGrp="1"/>
          </p:cNvSpPr>
          <p:nvPr>
            <p:ph sz="half" idx="1"/>
          </p:nvPr>
        </p:nvSpPr>
        <p:spPr/>
        <p:txBody>
          <a:bodyPr/>
          <a:lstStyle/>
          <a:p>
            <a:pPr marL="0" indent="0">
              <a:buNone/>
            </a:pPr>
            <a:r>
              <a:rPr lang="en-GB" dirty="0"/>
              <a:t>KEYCDA Innovative Leadership </a:t>
            </a:r>
            <a:r>
              <a:rPr lang="en-GB" dirty="0" smtClean="0"/>
              <a:t>Program(KILP) graduated 20 participants </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0" y="1752600"/>
            <a:ext cx="4267200" cy="3200400"/>
          </a:xfrm>
          <a:prstGeom prst="rect">
            <a:avLst/>
          </a:prstGeom>
          <a:ln>
            <a:noFill/>
          </a:ln>
          <a:effectLst>
            <a:softEdge rad="112500"/>
          </a:effectLst>
        </p:spPr>
      </p:pic>
    </p:spTree>
    <p:extLst>
      <p:ext uri="{BB962C8B-B14F-4D97-AF65-F5344CB8AC3E}">
        <p14:creationId xmlns:p14="http://schemas.microsoft.com/office/powerpoint/2010/main" val="3204542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KEYCDA Recruited the 2</a:t>
            </a:r>
            <a:r>
              <a:rPr lang="en-GB" b="1" baseline="30000" dirty="0" smtClean="0"/>
              <a:t>nd</a:t>
            </a:r>
            <a:r>
              <a:rPr lang="en-GB" b="1" dirty="0" smtClean="0"/>
              <a:t> Cohort KILP</a:t>
            </a:r>
            <a:endParaRPr lang="en-US" b="1" dirty="0"/>
          </a:p>
        </p:txBody>
      </p:sp>
      <p:sp>
        <p:nvSpPr>
          <p:cNvPr id="3" name="Content Placeholder 2"/>
          <p:cNvSpPr>
            <a:spLocks noGrp="1"/>
          </p:cNvSpPr>
          <p:nvPr>
            <p:ph sz="half" idx="1"/>
          </p:nvPr>
        </p:nvSpPr>
        <p:spPr/>
        <p:txBody>
          <a:bodyPr/>
          <a:lstStyle/>
          <a:p>
            <a:r>
              <a:rPr lang="en-GB" dirty="0" smtClean="0"/>
              <a:t>KEYCDA Innovative Leadership Program Requited 30 young people for the second batch.</a:t>
            </a:r>
          </a:p>
          <a:p>
            <a:r>
              <a:rPr lang="en-GB" dirty="0" smtClean="0"/>
              <a:t>The 2</a:t>
            </a:r>
            <a:r>
              <a:rPr lang="en-GB" baseline="30000" dirty="0" smtClean="0"/>
              <a:t>nd</a:t>
            </a:r>
            <a:r>
              <a:rPr lang="en-GB" dirty="0" smtClean="0"/>
              <a:t> batch is schedule to commence sessions in May 2024.</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600200"/>
            <a:ext cx="4165600" cy="3124200"/>
          </a:xfrm>
          <a:prstGeom prst="rect">
            <a:avLst/>
          </a:prstGeom>
          <a:ln>
            <a:noFill/>
          </a:ln>
          <a:effectLst>
            <a:softEdge rad="112500"/>
          </a:effectLst>
        </p:spPr>
      </p:pic>
    </p:spTree>
    <p:extLst>
      <p:ext uri="{BB962C8B-B14F-4D97-AF65-F5344CB8AC3E}">
        <p14:creationId xmlns:p14="http://schemas.microsoft.com/office/powerpoint/2010/main" val="284997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a:t>
            </a:r>
            <a:endParaRPr lang="en-US" dirty="0"/>
          </a:p>
        </p:txBody>
      </p:sp>
      <p:sp>
        <p:nvSpPr>
          <p:cNvPr id="5" name="Content Placeholder 4"/>
          <p:cNvSpPr>
            <a:spLocks noGrp="1"/>
          </p:cNvSpPr>
          <p:nvPr>
            <p:ph sz="quarter" idx="1"/>
          </p:nvPr>
        </p:nvSpPr>
        <p:spPr/>
        <p:txBody>
          <a:bodyPr/>
          <a:lstStyle/>
          <a:p>
            <a:r>
              <a:rPr lang="en-GB" dirty="0" smtClean="0"/>
              <a:t>Insufficient funding to support the implementation of designed activities.</a:t>
            </a:r>
          </a:p>
          <a:p>
            <a:r>
              <a:rPr lang="en-GB" dirty="0" smtClean="0"/>
              <a:t>Lack of commitment from some members in attaining organisational goals.</a:t>
            </a:r>
          </a:p>
          <a:p>
            <a:r>
              <a:rPr lang="en-GB" dirty="0" smtClean="0"/>
              <a:t>Inadequate capacity to effectively execute duties among the executive members.</a:t>
            </a:r>
          </a:p>
          <a:p>
            <a:r>
              <a:rPr lang="en-GB" dirty="0" smtClean="0"/>
              <a:t>Misconception and misunderstanding  of the KEYCDA concept among the executives leading to conflict.</a:t>
            </a:r>
          </a:p>
          <a:p>
            <a:r>
              <a:rPr lang="en-GB" dirty="0" smtClean="0"/>
              <a:t>Inactive communication within the executives </a:t>
            </a:r>
            <a:endParaRPr lang="en-US" dirty="0"/>
          </a:p>
        </p:txBody>
      </p:sp>
    </p:spTree>
    <p:extLst>
      <p:ext uri="{BB962C8B-B14F-4D97-AF65-F5344CB8AC3E}">
        <p14:creationId xmlns:p14="http://schemas.microsoft.com/office/powerpoint/2010/main" val="529506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 </a:t>
            </a:r>
            <a:endParaRPr lang="en-US" dirty="0"/>
          </a:p>
        </p:txBody>
      </p:sp>
      <p:sp>
        <p:nvSpPr>
          <p:cNvPr id="3" name="Content Placeholder 2"/>
          <p:cNvSpPr>
            <a:spLocks noGrp="1"/>
          </p:cNvSpPr>
          <p:nvPr>
            <p:ph sz="quarter" idx="1"/>
          </p:nvPr>
        </p:nvSpPr>
        <p:spPr/>
        <p:txBody>
          <a:bodyPr/>
          <a:lstStyle/>
          <a:p>
            <a:r>
              <a:rPr lang="en-GB" dirty="0" smtClean="0"/>
              <a:t>Inadequate synergy within the service providers or stakeholders supporting youth development endeavours in the District.</a:t>
            </a:r>
          </a:p>
          <a:p>
            <a:r>
              <a:rPr lang="en-GB" dirty="0" smtClean="0"/>
              <a:t>Lack of respect for Leadership among some executive members.</a:t>
            </a:r>
          </a:p>
          <a:p>
            <a:endParaRPr lang="en-US" dirty="0"/>
          </a:p>
        </p:txBody>
      </p:sp>
    </p:spTree>
    <p:extLst>
      <p:ext uri="{BB962C8B-B14F-4D97-AF65-F5344CB8AC3E}">
        <p14:creationId xmlns:p14="http://schemas.microsoft.com/office/powerpoint/2010/main" val="1444941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Achievements</a:t>
            </a:r>
            <a:endParaRPr lang="en-US" dirty="0"/>
          </a:p>
        </p:txBody>
      </p:sp>
      <p:sp>
        <p:nvSpPr>
          <p:cNvPr id="3" name="Content Placeholder 2"/>
          <p:cNvSpPr>
            <a:spLocks noGrp="1"/>
          </p:cNvSpPr>
          <p:nvPr>
            <p:ph sz="quarter" idx="1"/>
          </p:nvPr>
        </p:nvSpPr>
        <p:spPr/>
        <p:txBody>
          <a:bodyPr>
            <a:normAutofit fontScale="92500" lnSpcReduction="10000"/>
          </a:bodyPr>
          <a:lstStyle/>
          <a:p>
            <a:r>
              <a:rPr lang="en-GB" dirty="0" smtClean="0"/>
              <a:t>Launching of the KEYCDA Innovative Leadership Program.</a:t>
            </a:r>
          </a:p>
          <a:p>
            <a:r>
              <a:rPr lang="en-GB" dirty="0" smtClean="0"/>
              <a:t>Revitalization of the Milling Machine.</a:t>
            </a:r>
          </a:p>
          <a:p>
            <a:r>
              <a:rPr lang="en-GB" dirty="0" smtClean="0"/>
              <a:t>Improve Partnership and Networking capacity of the organisation.</a:t>
            </a:r>
          </a:p>
          <a:p>
            <a:r>
              <a:rPr lang="en-GB" dirty="0" smtClean="0"/>
              <a:t>Securing the Gender Promotion Initiative 2.0 Project.</a:t>
            </a:r>
          </a:p>
          <a:p>
            <a:r>
              <a:rPr lang="en-GB" dirty="0" smtClean="0"/>
              <a:t>Successfully conducting 7</a:t>
            </a:r>
            <a:r>
              <a:rPr lang="en-GB" baseline="30000" dirty="0" smtClean="0"/>
              <a:t>th</a:t>
            </a:r>
            <a:r>
              <a:rPr lang="en-GB" dirty="0" smtClean="0"/>
              <a:t> edition of the annual Leadership &amp; integrity convergence.</a:t>
            </a:r>
          </a:p>
          <a:p>
            <a:r>
              <a:rPr lang="en-GB" dirty="0" smtClean="0"/>
              <a:t>Enhanced  capacity of members of the Alliance.</a:t>
            </a:r>
          </a:p>
          <a:p>
            <a:r>
              <a:rPr lang="en-GB" dirty="0" smtClean="0"/>
              <a:t>Launching the whole of community approach towards youth development.</a:t>
            </a:r>
          </a:p>
          <a:p>
            <a:r>
              <a:rPr lang="en-GB" dirty="0" smtClean="0"/>
              <a:t>Succesful stakeholders engagements.</a:t>
            </a:r>
          </a:p>
          <a:p>
            <a:endParaRPr lang="en-GB" dirty="0" smtClean="0"/>
          </a:p>
          <a:p>
            <a:endParaRPr lang="en-GB" dirty="0" smtClean="0"/>
          </a:p>
          <a:p>
            <a:pPr marL="0" indent="0">
              <a:buNone/>
            </a:pPr>
            <a:endParaRPr lang="en-US" dirty="0"/>
          </a:p>
        </p:txBody>
      </p:sp>
    </p:spTree>
    <p:extLst>
      <p:ext uri="{BB962C8B-B14F-4D97-AF65-F5344CB8AC3E}">
        <p14:creationId xmlns:p14="http://schemas.microsoft.com/office/powerpoint/2010/main" val="3004798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a:t>
            </a:r>
            <a:endParaRPr lang="en-US" dirty="0"/>
          </a:p>
        </p:txBody>
      </p:sp>
      <p:sp>
        <p:nvSpPr>
          <p:cNvPr id="3" name="Content Placeholder 2"/>
          <p:cNvSpPr>
            <a:spLocks noGrp="1"/>
          </p:cNvSpPr>
          <p:nvPr>
            <p:ph sz="quarter" idx="1"/>
          </p:nvPr>
        </p:nvSpPr>
        <p:spPr/>
        <p:txBody>
          <a:bodyPr/>
          <a:lstStyle/>
          <a:p>
            <a:r>
              <a:rPr lang="en-GB" dirty="0" smtClean="0"/>
              <a:t>Improve the capacity of the young people of the District in diverse areas of development.</a:t>
            </a:r>
          </a:p>
          <a:p>
            <a:r>
              <a:rPr lang="en-GB" dirty="0" smtClean="0"/>
              <a:t>Promote unity and peaceful cohesion  among the young people of Kombo East District.</a:t>
            </a:r>
          </a:p>
          <a:p>
            <a:r>
              <a:rPr lang="en-GB" dirty="0" smtClean="0"/>
              <a:t>Improve understanding of the KEYCDA Concept among the Executive members of the Alliance.</a:t>
            </a:r>
          </a:p>
          <a:p>
            <a:r>
              <a:rPr lang="en-GB" dirty="0" smtClean="0"/>
              <a:t>Expand the KEYCDA outreach  to all the communities within Kombo East  District.</a:t>
            </a:r>
          </a:p>
          <a:p>
            <a:r>
              <a:rPr lang="en-GB" dirty="0" smtClean="0"/>
              <a:t>Enhance partnership and networking with like – minded organisation locally, Nationally, and internationally.</a:t>
            </a:r>
            <a:endParaRPr lang="en-US" dirty="0"/>
          </a:p>
        </p:txBody>
      </p:sp>
    </p:spTree>
    <p:extLst>
      <p:ext uri="{BB962C8B-B14F-4D97-AF65-F5344CB8AC3E}">
        <p14:creationId xmlns:p14="http://schemas.microsoft.com/office/powerpoint/2010/main" val="814306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p:txBody>
      </p:sp>
      <p:pic>
        <p:nvPicPr>
          <p:cNvPr id="7170" name="Picture 2" descr="C:\Users\COP GAMBIA 06\Desktop\download.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839200" cy="5791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89006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190</TotalTime>
  <Words>2806</Words>
  <Application>Microsoft Office PowerPoint</Application>
  <PresentationFormat>On-screen Show (4:3)</PresentationFormat>
  <Paragraphs>162</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Civic</vt:lpstr>
      <vt:lpstr>KEYCDA 2023 Annual General Meeting </vt:lpstr>
      <vt:lpstr>Introduction </vt:lpstr>
      <vt:lpstr>Objectives </vt:lpstr>
      <vt:lpstr>Main Activities </vt:lpstr>
      <vt:lpstr>Capacity Building </vt:lpstr>
      <vt:lpstr>     KEYCDA Innovative Leadership Program (KILP)</vt:lpstr>
      <vt:lpstr>PowerPoint Presentation</vt:lpstr>
      <vt:lpstr> Members of KEYCDA Attended Youth Connekt. Gambia 2.0</vt:lpstr>
      <vt:lpstr>Marketing and advertisement training</vt:lpstr>
      <vt:lpstr>Chaperone’s Training </vt:lpstr>
      <vt:lpstr>KEYCDA at the WCR Youth Summer Camp 2023</vt:lpstr>
      <vt:lpstr>Leadership Training for Gambia College Student Association</vt:lpstr>
      <vt:lpstr>KEYCDA - GYIN Gambia Entrepreneurship Training For the Youth of Kombo East District</vt:lpstr>
      <vt:lpstr>Capacity Building Training for the Executives of the Girls Assembly</vt:lpstr>
      <vt:lpstr>     Training on Child Rights and Protection for the members of the Children Committee</vt:lpstr>
      <vt:lpstr>Advocacy on child right Protection held in Thies</vt:lpstr>
      <vt:lpstr>  Residential Advocacy workshop, Held in Papaya Residence in Bijilo 16th – 21st August, 2023.</vt:lpstr>
      <vt:lpstr>Workshop on Child Participation</vt:lpstr>
      <vt:lpstr>PowerPoint Presentation</vt:lpstr>
      <vt:lpstr>Courtesy call to GYIN Gambia </vt:lpstr>
      <vt:lpstr>Courtesy call to the ward committees </vt:lpstr>
      <vt:lpstr>Courtesy Call to the District Alkalo's Association</vt:lpstr>
      <vt:lpstr>PowerPoint Presentation</vt:lpstr>
      <vt:lpstr>KEYCDA Donates Books to Kuloro Community Association</vt:lpstr>
      <vt:lpstr>Clearing Exercise and Tree Planting </vt:lpstr>
      <vt:lpstr>KEYCDA at BAC Tree Planting Exercise in Pirang Village</vt:lpstr>
      <vt:lpstr>Salifu Darboe of Kombo east at the first ordinary session of the children national assembly in the year 2023</vt:lpstr>
      <vt:lpstr>Pre selection orientation of the Gender promotion initiative 2.0 project</vt:lpstr>
      <vt:lpstr>Capacity Assement by UNFPA Gender Promotion initiative project (GPI)</vt:lpstr>
      <vt:lpstr>District Caravan</vt:lpstr>
      <vt:lpstr>DYH &amp; KEYCDA hold a potential partnership meeting </vt:lpstr>
      <vt:lpstr>KEYCDA Validated constitution and Strategy Plan</vt:lpstr>
      <vt:lpstr>KEYCDA milling Machine Revitalized</vt:lpstr>
      <vt:lpstr>Meeting with Ministry of Fisheries and FAO</vt:lpstr>
      <vt:lpstr>Youth Leadership and Integrity </vt:lpstr>
      <vt:lpstr>PowerPoint Presentation</vt:lpstr>
      <vt:lpstr>Meeting with MRC Gambia</vt:lpstr>
      <vt:lpstr>Gender Promotion Initiative (GPI 2.0)</vt:lpstr>
      <vt:lpstr>KILP Graduated 20 participants </vt:lpstr>
      <vt:lpstr>KEYCDA Recruited the 2nd Cohort KILP</vt:lpstr>
      <vt:lpstr>Challenges </vt:lpstr>
      <vt:lpstr>Cont.. </vt:lpstr>
      <vt:lpstr>Achievements</vt:lpstr>
      <vt:lpstr>Recommendation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KEYCDA 2023 Annual General Meeting </dc:title>
  <dc:creator>COP GAMBIA 06</dc:creator>
  <cp:lastModifiedBy>COP GAMBIA 06</cp:lastModifiedBy>
  <cp:revision>28</cp:revision>
  <dcterms:created xsi:type="dcterms:W3CDTF">2006-08-16T00:00:00Z</dcterms:created>
  <dcterms:modified xsi:type="dcterms:W3CDTF">2024-04-27T19:09:21Z</dcterms:modified>
</cp:coreProperties>
</file>